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3" r:id="rId3"/>
    <p:sldId id="258" r:id="rId4"/>
    <p:sldId id="266" r:id="rId5"/>
    <p:sldId id="259" r:id="rId6"/>
    <p:sldId id="257" r:id="rId7"/>
    <p:sldId id="261" r:id="rId8"/>
    <p:sldId id="262" r:id="rId9"/>
    <p:sldId id="267" r:id="rId10"/>
    <p:sldId id="264" r:id="rId11"/>
    <p:sldId id="260" r:id="rId12"/>
    <p:sldId id="268" r:id="rId13"/>
    <p:sldId id="269" r:id="rId14"/>
    <p:sldId id="271" r:id="rId15"/>
    <p:sldId id="270" r:id="rId16"/>
    <p:sldId id="272" r:id="rId17"/>
    <p:sldId id="274"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EF653D-A1C1-4E21-8507-F10E3EFF779D}" type="datetimeFigureOut">
              <a:rPr lang="zh-CN" altLang="en-US" smtClean="0"/>
              <a:t>2024/3/27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F73C80-7992-4F03-93EC-C495AECC2532}" type="slidenum">
              <a:rPr lang="zh-CN" altLang="en-US" smtClean="0"/>
              <a:t>‹#›</a:t>
            </a:fld>
            <a:endParaRPr lang="zh-CN" altLang="en-US"/>
          </a:p>
        </p:txBody>
      </p:sp>
    </p:spTree>
    <p:extLst>
      <p:ext uri="{BB962C8B-B14F-4D97-AF65-F5344CB8AC3E}">
        <p14:creationId xmlns:p14="http://schemas.microsoft.com/office/powerpoint/2010/main" val="112842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7F73C80-7992-4F03-93EC-C495AECC2532}" type="slidenum">
              <a:rPr lang="zh-CN" altLang="en-US" smtClean="0"/>
              <a:t>3</a:t>
            </a:fld>
            <a:endParaRPr lang="zh-CN" altLang="en-US"/>
          </a:p>
        </p:txBody>
      </p:sp>
    </p:spTree>
    <p:extLst>
      <p:ext uri="{BB962C8B-B14F-4D97-AF65-F5344CB8AC3E}">
        <p14:creationId xmlns:p14="http://schemas.microsoft.com/office/powerpoint/2010/main" val="3887745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7F73C80-7992-4F03-93EC-C495AECC2532}" type="slidenum">
              <a:rPr lang="zh-CN" altLang="en-US" smtClean="0"/>
              <a:t>12</a:t>
            </a:fld>
            <a:endParaRPr lang="zh-CN" altLang="en-US"/>
          </a:p>
        </p:txBody>
      </p:sp>
    </p:spTree>
    <p:extLst>
      <p:ext uri="{BB962C8B-B14F-4D97-AF65-F5344CB8AC3E}">
        <p14:creationId xmlns:p14="http://schemas.microsoft.com/office/powerpoint/2010/main" val="549347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7F73C80-7992-4F03-93EC-C495AECC2532}" type="slidenum">
              <a:rPr lang="zh-CN" altLang="en-US" smtClean="0"/>
              <a:t>13</a:t>
            </a:fld>
            <a:endParaRPr lang="zh-CN" altLang="en-US"/>
          </a:p>
        </p:txBody>
      </p:sp>
    </p:spTree>
    <p:extLst>
      <p:ext uri="{BB962C8B-B14F-4D97-AF65-F5344CB8AC3E}">
        <p14:creationId xmlns:p14="http://schemas.microsoft.com/office/powerpoint/2010/main" val="768906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7F73C80-7992-4F03-93EC-C495AECC2532}" type="slidenum">
              <a:rPr lang="zh-CN" altLang="en-US" smtClean="0"/>
              <a:t>14</a:t>
            </a:fld>
            <a:endParaRPr lang="zh-CN" altLang="en-US"/>
          </a:p>
        </p:txBody>
      </p:sp>
    </p:spTree>
    <p:extLst>
      <p:ext uri="{BB962C8B-B14F-4D97-AF65-F5344CB8AC3E}">
        <p14:creationId xmlns:p14="http://schemas.microsoft.com/office/powerpoint/2010/main" val="1920538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7F73C80-7992-4F03-93EC-C495AECC2532}" type="slidenum">
              <a:rPr lang="zh-CN" altLang="en-US" smtClean="0"/>
              <a:t>15</a:t>
            </a:fld>
            <a:endParaRPr lang="zh-CN" altLang="en-US"/>
          </a:p>
        </p:txBody>
      </p:sp>
    </p:spTree>
    <p:extLst>
      <p:ext uri="{BB962C8B-B14F-4D97-AF65-F5344CB8AC3E}">
        <p14:creationId xmlns:p14="http://schemas.microsoft.com/office/powerpoint/2010/main" val="3486123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7F73C80-7992-4F03-93EC-C495AECC2532}" type="slidenum">
              <a:rPr lang="zh-CN" altLang="en-US" smtClean="0"/>
              <a:t>16</a:t>
            </a:fld>
            <a:endParaRPr lang="zh-CN" altLang="en-US"/>
          </a:p>
        </p:txBody>
      </p:sp>
    </p:spTree>
    <p:extLst>
      <p:ext uri="{BB962C8B-B14F-4D97-AF65-F5344CB8AC3E}">
        <p14:creationId xmlns:p14="http://schemas.microsoft.com/office/powerpoint/2010/main" val="256855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7F73C80-7992-4F03-93EC-C495AECC2532}" type="slidenum">
              <a:rPr lang="zh-CN" altLang="en-US" smtClean="0"/>
              <a:t>17</a:t>
            </a:fld>
            <a:endParaRPr lang="zh-CN" altLang="en-US"/>
          </a:p>
        </p:txBody>
      </p:sp>
    </p:spTree>
    <p:extLst>
      <p:ext uri="{BB962C8B-B14F-4D97-AF65-F5344CB8AC3E}">
        <p14:creationId xmlns:p14="http://schemas.microsoft.com/office/powerpoint/2010/main" val="3246988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7F73C80-7992-4F03-93EC-C495AECC2532}" type="slidenum">
              <a:rPr lang="zh-CN" altLang="en-US" smtClean="0"/>
              <a:t>4</a:t>
            </a:fld>
            <a:endParaRPr lang="zh-CN" altLang="en-US"/>
          </a:p>
        </p:txBody>
      </p:sp>
    </p:spTree>
    <p:extLst>
      <p:ext uri="{BB962C8B-B14F-4D97-AF65-F5344CB8AC3E}">
        <p14:creationId xmlns:p14="http://schemas.microsoft.com/office/powerpoint/2010/main" val="1486995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7F73C80-7992-4F03-93EC-C495AECC2532}" type="slidenum">
              <a:rPr lang="zh-CN" altLang="en-US" smtClean="0"/>
              <a:t>5</a:t>
            </a:fld>
            <a:endParaRPr lang="zh-CN" altLang="en-US"/>
          </a:p>
        </p:txBody>
      </p:sp>
    </p:spTree>
    <p:extLst>
      <p:ext uri="{BB962C8B-B14F-4D97-AF65-F5344CB8AC3E}">
        <p14:creationId xmlns:p14="http://schemas.microsoft.com/office/powerpoint/2010/main" val="782954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7F73C80-7992-4F03-93EC-C495AECC2532}" type="slidenum">
              <a:rPr lang="zh-CN" altLang="en-US" smtClean="0"/>
              <a:t>6</a:t>
            </a:fld>
            <a:endParaRPr lang="zh-CN" altLang="en-US"/>
          </a:p>
        </p:txBody>
      </p:sp>
    </p:spTree>
    <p:extLst>
      <p:ext uri="{BB962C8B-B14F-4D97-AF65-F5344CB8AC3E}">
        <p14:creationId xmlns:p14="http://schemas.microsoft.com/office/powerpoint/2010/main" val="2498072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7F73C80-7992-4F03-93EC-C495AECC2532}" type="slidenum">
              <a:rPr lang="zh-CN" altLang="en-US" smtClean="0"/>
              <a:t>7</a:t>
            </a:fld>
            <a:endParaRPr lang="zh-CN" altLang="en-US"/>
          </a:p>
        </p:txBody>
      </p:sp>
    </p:spTree>
    <p:extLst>
      <p:ext uri="{BB962C8B-B14F-4D97-AF65-F5344CB8AC3E}">
        <p14:creationId xmlns:p14="http://schemas.microsoft.com/office/powerpoint/2010/main" val="3543751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7F73C80-7992-4F03-93EC-C495AECC2532}" type="slidenum">
              <a:rPr lang="zh-CN" altLang="en-US" smtClean="0"/>
              <a:t>8</a:t>
            </a:fld>
            <a:endParaRPr lang="zh-CN" altLang="en-US"/>
          </a:p>
        </p:txBody>
      </p:sp>
    </p:spTree>
    <p:extLst>
      <p:ext uri="{BB962C8B-B14F-4D97-AF65-F5344CB8AC3E}">
        <p14:creationId xmlns:p14="http://schemas.microsoft.com/office/powerpoint/2010/main" val="1881702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7F73C80-7992-4F03-93EC-C495AECC2532}" type="slidenum">
              <a:rPr lang="zh-CN" altLang="en-US" smtClean="0"/>
              <a:t>9</a:t>
            </a:fld>
            <a:endParaRPr lang="zh-CN" altLang="en-US"/>
          </a:p>
        </p:txBody>
      </p:sp>
    </p:spTree>
    <p:extLst>
      <p:ext uri="{BB962C8B-B14F-4D97-AF65-F5344CB8AC3E}">
        <p14:creationId xmlns:p14="http://schemas.microsoft.com/office/powerpoint/2010/main" val="1395239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7F73C80-7992-4F03-93EC-C495AECC2532}" type="slidenum">
              <a:rPr lang="zh-CN" altLang="en-US" smtClean="0"/>
              <a:t>10</a:t>
            </a:fld>
            <a:endParaRPr lang="zh-CN" altLang="en-US"/>
          </a:p>
        </p:txBody>
      </p:sp>
    </p:spTree>
    <p:extLst>
      <p:ext uri="{BB962C8B-B14F-4D97-AF65-F5344CB8AC3E}">
        <p14:creationId xmlns:p14="http://schemas.microsoft.com/office/powerpoint/2010/main" val="1572634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7F73C80-7992-4F03-93EC-C495AECC2532}" type="slidenum">
              <a:rPr lang="zh-CN" altLang="en-US" smtClean="0"/>
              <a:t>11</a:t>
            </a:fld>
            <a:endParaRPr lang="zh-CN" altLang="en-US"/>
          </a:p>
        </p:txBody>
      </p:sp>
    </p:spTree>
    <p:extLst>
      <p:ext uri="{BB962C8B-B14F-4D97-AF65-F5344CB8AC3E}">
        <p14:creationId xmlns:p14="http://schemas.microsoft.com/office/powerpoint/2010/main" val="2592070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250777-6CE0-456C-8BFC-C4C41EE050D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0E8F291-9679-4DA9-A7AE-86EE0BAFC2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792621A-1C72-4A4F-805D-B4ADF47C5A94}"/>
              </a:ext>
            </a:extLst>
          </p:cNvPr>
          <p:cNvSpPr>
            <a:spLocks noGrp="1"/>
          </p:cNvSpPr>
          <p:nvPr>
            <p:ph type="dt" sz="half" idx="10"/>
          </p:nvPr>
        </p:nvSpPr>
        <p:spPr/>
        <p:txBody>
          <a:bodyPr/>
          <a:lstStyle/>
          <a:p>
            <a:fld id="{601B9A39-0716-45BA-921C-1CD5604ED5E2}" type="datetimeFigureOut">
              <a:rPr lang="zh-CN" altLang="en-US" smtClean="0"/>
              <a:t>2024/3/27</a:t>
            </a:fld>
            <a:endParaRPr lang="zh-CN" altLang="en-US"/>
          </a:p>
        </p:txBody>
      </p:sp>
      <p:sp>
        <p:nvSpPr>
          <p:cNvPr id="5" name="页脚占位符 4">
            <a:extLst>
              <a:ext uri="{FF2B5EF4-FFF2-40B4-BE49-F238E27FC236}">
                <a16:creationId xmlns:a16="http://schemas.microsoft.com/office/drawing/2014/main" id="{3AD1D916-6FBE-4D4C-A614-BC522E9970A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FF178F6-8CF3-4C60-A383-7EE6B9EE72EB}"/>
              </a:ext>
            </a:extLst>
          </p:cNvPr>
          <p:cNvSpPr>
            <a:spLocks noGrp="1"/>
          </p:cNvSpPr>
          <p:nvPr>
            <p:ph type="sldNum" sz="quarter" idx="12"/>
          </p:nvPr>
        </p:nvSpPr>
        <p:spPr/>
        <p:txBody>
          <a:bodyPr/>
          <a:lstStyle/>
          <a:p>
            <a:fld id="{686ACB7B-84BB-4228-92DD-F5BE38442F8D}" type="slidenum">
              <a:rPr lang="zh-CN" altLang="en-US" smtClean="0"/>
              <a:t>‹#›</a:t>
            </a:fld>
            <a:endParaRPr lang="zh-CN" altLang="en-US"/>
          </a:p>
        </p:txBody>
      </p:sp>
    </p:spTree>
    <p:extLst>
      <p:ext uri="{BB962C8B-B14F-4D97-AF65-F5344CB8AC3E}">
        <p14:creationId xmlns:p14="http://schemas.microsoft.com/office/powerpoint/2010/main" val="3071863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2457C8-1B39-4556-8DA8-3929F6B58ED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8B2D546-4EE4-4394-9ACE-2DDB76D540B8}"/>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7C27E18-E835-4057-AE79-B0A66F477227}"/>
              </a:ext>
            </a:extLst>
          </p:cNvPr>
          <p:cNvSpPr>
            <a:spLocks noGrp="1"/>
          </p:cNvSpPr>
          <p:nvPr>
            <p:ph type="dt" sz="half" idx="10"/>
          </p:nvPr>
        </p:nvSpPr>
        <p:spPr/>
        <p:txBody>
          <a:bodyPr/>
          <a:lstStyle/>
          <a:p>
            <a:fld id="{601B9A39-0716-45BA-921C-1CD5604ED5E2}" type="datetimeFigureOut">
              <a:rPr lang="zh-CN" altLang="en-US" smtClean="0"/>
              <a:t>2024/3/27</a:t>
            </a:fld>
            <a:endParaRPr lang="zh-CN" altLang="en-US"/>
          </a:p>
        </p:txBody>
      </p:sp>
      <p:sp>
        <p:nvSpPr>
          <p:cNvPr id="5" name="页脚占位符 4">
            <a:extLst>
              <a:ext uri="{FF2B5EF4-FFF2-40B4-BE49-F238E27FC236}">
                <a16:creationId xmlns:a16="http://schemas.microsoft.com/office/drawing/2014/main" id="{13D6291B-29D1-40B9-BB8F-92527EB0239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B5F2465-3A10-46A1-89EA-A96907CDC85B}"/>
              </a:ext>
            </a:extLst>
          </p:cNvPr>
          <p:cNvSpPr>
            <a:spLocks noGrp="1"/>
          </p:cNvSpPr>
          <p:nvPr>
            <p:ph type="sldNum" sz="quarter" idx="12"/>
          </p:nvPr>
        </p:nvSpPr>
        <p:spPr/>
        <p:txBody>
          <a:bodyPr/>
          <a:lstStyle/>
          <a:p>
            <a:fld id="{686ACB7B-84BB-4228-92DD-F5BE38442F8D}" type="slidenum">
              <a:rPr lang="zh-CN" altLang="en-US" smtClean="0"/>
              <a:t>‹#›</a:t>
            </a:fld>
            <a:endParaRPr lang="zh-CN" altLang="en-US"/>
          </a:p>
        </p:txBody>
      </p:sp>
    </p:spTree>
    <p:extLst>
      <p:ext uri="{BB962C8B-B14F-4D97-AF65-F5344CB8AC3E}">
        <p14:creationId xmlns:p14="http://schemas.microsoft.com/office/powerpoint/2010/main" val="1156984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AA0E331-48F5-4698-B75A-402A1912949B}"/>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D2E2222-81D8-4B12-9C3A-288E621FFDC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6E5E616-4B40-4F95-943C-AB0DF081EA45}"/>
              </a:ext>
            </a:extLst>
          </p:cNvPr>
          <p:cNvSpPr>
            <a:spLocks noGrp="1"/>
          </p:cNvSpPr>
          <p:nvPr>
            <p:ph type="dt" sz="half" idx="10"/>
          </p:nvPr>
        </p:nvSpPr>
        <p:spPr/>
        <p:txBody>
          <a:bodyPr/>
          <a:lstStyle/>
          <a:p>
            <a:fld id="{601B9A39-0716-45BA-921C-1CD5604ED5E2}" type="datetimeFigureOut">
              <a:rPr lang="zh-CN" altLang="en-US" smtClean="0"/>
              <a:t>2024/3/27</a:t>
            </a:fld>
            <a:endParaRPr lang="zh-CN" altLang="en-US"/>
          </a:p>
        </p:txBody>
      </p:sp>
      <p:sp>
        <p:nvSpPr>
          <p:cNvPr id="5" name="页脚占位符 4">
            <a:extLst>
              <a:ext uri="{FF2B5EF4-FFF2-40B4-BE49-F238E27FC236}">
                <a16:creationId xmlns:a16="http://schemas.microsoft.com/office/drawing/2014/main" id="{C6D49D6D-9537-4793-AFB9-3ADD3DD264A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E29A4DE-106B-4FEB-BBD9-123CC8DB1E19}"/>
              </a:ext>
            </a:extLst>
          </p:cNvPr>
          <p:cNvSpPr>
            <a:spLocks noGrp="1"/>
          </p:cNvSpPr>
          <p:nvPr>
            <p:ph type="sldNum" sz="quarter" idx="12"/>
          </p:nvPr>
        </p:nvSpPr>
        <p:spPr/>
        <p:txBody>
          <a:bodyPr/>
          <a:lstStyle/>
          <a:p>
            <a:fld id="{686ACB7B-84BB-4228-92DD-F5BE38442F8D}" type="slidenum">
              <a:rPr lang="zh-CN" altLang="en-US" smtClean="0"/>
              <a:t>‹#›</a:t>
            </a:fld>
            <a:endParaRPr lang="zh-CN" altLang="en-US"/>
          </a:p>
        </p:txBody>
      </p:sp>
    </p:spTree>
    <p:extLst>
      <p:ext uri="{BB962C8B-B14F-4D97-AF65-F5344CB8AC3E}">
        <p14:creationId xmlns:p14="http://schemas.microsoft.com/office/powerpoint/2010/main" val="4201325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3E2A44-CB57-4BF7-96E5-62E6E5E00C7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1726145-85D9-4EDC-9393-5A0F21DC2D1D}"/>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0CE8949-F10D-4A32-BAE9-54EFFD3CD03B}"/>
              </a:ext>
            </a:extLst>
          </p:cNvPr>
          <p:cNvSpPr>
            <a:spLocks noGrp="1"/>
          </p:cNvSpPr>
          <p:nvPr>
            <p:ph type="dt" sz="half" idx="10"/>
          </p:nvPr>
        </p:nvSpPr>
        <p:spPr/>
        <p:txBody>
          <a:bodyPr/>
          <a:lstStyle/>
          <a:p>
            <a:fld id="{601B9A39-0716-45BA-921C-1CD5604ED5E2}" type="datetimeFigureOut">
              <a:rPr lang="zh-CN" altLang="en-US" smtClean="0"/>
              <a:t>2024/3/27</a:t>
            </a:fld>
            <a:endParaRPr lang="zh-CN" altLang="en-US"/>
          </a:p>
        </p:txBody>
      </p:sp>
      <p:sp>
        <p:nvSpPr>
          <p:cNvPr id="5" name="页脚占位符 4">
            <a:extLst>
              <a:ext uri="{FF2B5EF4-FFF2-40B4-BE49-F238E27FC236}">
                <a16:creationId xmlns:a16="http://schemas.microsoft.com/office/drawing/2014/main" id="{CC6527EE-BEDB-4A81-A748-45AD7C852E2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8E3080-22B5-41DC-AE81-EECD69CC139C}"/>
              </a:ext>
            </a:extLst>
          </p:cNvPr>
          <p:cNvSpPr>
            <a:spLocks noGrp="1"/>
          </p:cNvSpPr>
          <p:nvPr>
            <p:ph type="sldNum" sz="quarter" idx="12"/>
          </p:nvPr>
        </p:nvSpPr>
        <p:spPr/>
        <p:txBody>
          <a:bodyPr/>
          <a:lstStyle/>
          <a:p>
            <a:fld id="{686ACB7B-84BB-4228-92DD-F5BE38442F8D}" type="slidenum">
              <a:rPr lang="zh-CN" altLang="en-US" smtClean="0"/>
              <a:t>‹#›</a:t>
            </a:fld>
            <a:endParaRPr lang="zh-CN" altLang="en-US"/>
          </a:p>
        </p:txBody>
      </p:sp>
    </p:spTree>
    <p:extLst>
      <p:ext uri="{BB962C8B-B14F-4D97-AF65-F5344CB8AC3E}">
        <p14:creationId xmlns:p14="http://schemas.microsoft.com/office/powerpoint/2010/main" val="228699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9882FF-04F7-4F83-BCD0-7F3A96D49D0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7AF8473-F900-4B04-B7BC-16BB904506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5C1D7C34-4801-4C08-A665-1120292B2E8C}"/>
              </a:ext>
            </a:extLst>
          </p:cNvPr>
          <p:cNvSpPr>
            <a:spLocks noGrp="1"/>
          </p:cNvSpPr>
          <p:nvPr>
            <p:ph type="dt" sz="half" idx="10"/>
          </p:nvPr>
        </p:nvSpPr>
        <p:spPr/>
        <p:txBody>
          <a:bodyPr/>
          <a:lstStyle/>
          <a:p>
            <a:fld id="{601B9A39-0716-45BA-921C-1CD5604ED5E2}" type="datetimeFigureOut">
              <a:rPr lang="zh-CN" altLang="en-US" smtClean="0"/>
              <a:t>2024/3/27</a:t>
            </a:fld>
            <a:endParaRPr lang="zh-CN" altLang="en-US"/>
          </a:p>
        </p:txBody>
      </p:sp>
      <p:sp>
        <p:nvSpPr>
          <p:cNvPr id="5" name="页脚占位符 4">
            <a:extLst>
              <a:ext uri="{FF2B5EF4-FFF2-40B4-BE49-F238E27FC236}">
                <a16:creationId xmlns:a16="http://schemas.microsoft.com/office/drawing/2014/main" id="{E5083650-C14D-49C2-ABC3-FA80F2FC089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1A92D7D-1FFE-47F2-B607-5E7961C1672B}"/>
              </a:ext>
            </a:extLst>
          </p:cNvPr>
          <p:cNvSpPr>
            <a:spLocks noGrp="1"/>
          </p:cNvSpPr>
          <p:nvPr>
            <p:ph type="sldNum" sz="quarter" idx="12"/>
          </p:nvPr>
        </p:nvSpPr>
        <p:spPr/>
        <p:txBody>
          <a:bodyPr/>
          <a:lstStyle/>
          <a:p>
            <a:fld id="{686ACB7B-84BB-4228-92DD-F5BE38442F8D}" type="slidenum">
              <a:rPr lang="zh-CN" altLang="en-US" smtClean="0"/>
              <a:t>‹#›</a:t>
            </a:fld>
            <a:endParaRPr lang="zh-CN" altLang="en-US"/>
          </a:p>
        </p:txBody>
      </p:sp>
    </p:spTree>
    <p:extLst>
      <p:ext uri="{BB962C8B-B14F-4D97-AF65-F5344CB8AC3E}">
        <p14:creationId xmlns:p14="http://schemas.microsoft.com/office/powerpoint/2010/main" val="4292101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368E80-ED34-4921-888E-B1FAA438AD0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D323896-2059-462A-87C8-721BAA6AB7AC}"/>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F7C6CC0D-7C44-4AB4-BFB2-6AFC6BECA72C}"/>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D92ABFE-97B0-4D69-A34E-EA92BB30CF3F}"/>
              </a:ext>
            </a:extLst>
          </p:cNvPr>
          <p:cNvSpPr>
            <a:spLocks noGrp="1"/>
          </p:cNvSpPr>
          <p:nvPr>
            <p:ph type="dt" sz="half" idx="10"/>
          </p:nvPr>
        </p:nvSpPr>
        <p:spPr/>
        <p:txBody>
          <a:bodyPr/>
          <a:lstStyle/>
          <a:p>
            <a:fld id="{601B9A39-0716-45BA-921C-1CD5604ED5E2}" type="datetimeFigureOut">
              <a:rPr lang="zh-CN" altLang="en-US" smtClean="0"/>
              <a:t>2024/3/27</a:t>
            </a:fld>
            <a:endParaRPr lang="zh-CN" altLang="en-US"/>
          </a:p>
        </p:txBody>
      </p:sp>
      <p:sp>
        <p:nvSpPr>
          <p:cNvPr id="6" name="页脚占位符 5">
            <a:extLst>
              <a:ext uri="{FF2B5EF4-FFF2-40B4-BE49-F238E27FC236}">
                <a16:creationId xmlns:a16="http://schemas.microsoft.com/office/drawing/2014/main" id="{7970B6DF-D2B6-425C-81F0-274E27EB723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C4B3E60-056D-4D72-944F-29F98B527C7F}"/>
              </a:ext>
            </a:extLst>
          </p:cNvPr>
          <p:cNvSpPr>
            <a:spLocks noGrp="1"/>
          </p:cNvSpPr>
          <p:nvPr>
            <p:ph type="sldNum" sz="quarter" idx="12"/>
          </p:nvPr>
        </p:nvSpPr>
        <p:spPr/>
        <p:txBody>
          <a:bodyPr/>
          <a:lstStyle/>
          <a:p>
            <a:fld id="{686ACB7B-84BB-4228-92DD-F5BE38442F8D}" type="slidenum">
              <a:rPr lang="zh-CN" altLang="en-US" smtClean="0"/>
              <a:t>‹#›</a:t>
            </a:fld>
            <a:endParaRPr lang="zh-CN" altLang="en-US"/>
          </a:p>
        </p:txBody>
      </p:sp>
    </p:spTree>
    <p:extLst>
      <p:ext uri="{BB962C8B-B14F-4D97-AF65-F5344CB8AC3E}">
        <p14:creationId xmlns:p14="http://schemas.microsoft.com/office/powerpoint/2010/main" val="1662358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700DBC-D910-4966-90C7-13E7FD0A5AC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60A5AAF-A3E6-47F6-8A4E-D2CCF4016B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F0C6D7C0-4022-4440-A79D-B56A990AB942}"/>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A18DB532-3990-4C37-AE3C-3AA9493742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7A1CB6B8-5263-4C3A-B440-20AD7873485F}"/>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8C6A22B1-F127-4D0F-BA38-76D1B57E02BF}"/>
              </a:ext>
            </a:extLst>
          </p:cNvPr>
          <p:cNvSpPr>
            <a:spLocks noGrp="1"/>
          </p:cNvSpPr>
          <p:nvPr>
            <p:ph type="dt" sz="half" idx="10"/>
          </p:nvPr>
        </p:nvSpPr>
        <p:spPr/>
        <p:txBody>
          <a:bodyPr/>
          <a:lstStyle/>
          <a:p>
            <a:fld id="{601B9A39-0716-45BA-921C-1CD5604ED5E2}" type="datetimeFigureOut">
              <a:rPr lang="zh-CN" altLang="en-US" smtClean="0"/>
              <a:t>2024/3/27</a:t>
            </a:fld>
            <a:endParaRPr lang="zh-CN" altLang="en-US"/>
          </a:p>
        </p:txBody>
      </p:sp>
      <p:sp>
        <p:nvSpPr>
          <p:cNvPr id="8" name="页脚占位符 7">
            <a:extLst>
              <a:ext uri="{FF2B5EF4-FFF2-40B4-BE49-F238E27FC236}">
                <a16:creationId xmlns:a16="http://schemas.microsoft.com/office/drawing/2014/main" id="{5F421636-312E-40C8-B508-839E460106E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D4E97692-BA6C-4F70-B8E9-8188D1083380}"/>
              </a:ext>
            </a:extLst>
          </p:cNvPr>
          <p:cNvSpPr>
            <a:spLocks noGrp="1"/>
          </p:cNvSpPr>
          <p:nvPr>
            <p:ph type="sldNum" sz="quarter" idx="12"/>
          </p:nvPr>
        </p:nvSpPr>
        <p:spPr/>
        <p:txBody>
          <a:bodyPr/>
          <a:lstStyle/>
          <a:p>
            <a:fld id="{686ACB7B-84BB-4228-92DD-F5BE38442F8D}" type="slidenum">
              <a:rPr lang="zh-CN" altLang="en-US" smtClean="0"/>
              <a:t>‹#›</a:t>
            </a:fld>
            <a:endParaRPr lang="zh-CN" altLang="en-US"/>
          </a:p>
        </p:txBody>
      </p:sp>
    </p:spTree>
    <p:extLst>
      <p:ext uri="{BB962C8B-B14F-4D97-AF65-F5344CB8AC3E}">
        <p14:creationId xmlns:p14="http://schemas.microsoft.com/office/powerpoint/2010/main" val="1024361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DBB0C4-916F-4E7C-8289-BD25FA88E8E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D35FDFC-8CF9-4F80-A96A-E710708AE71B}"/>
              </a:ext>
            </a:extLst>
          </p:cNvPr>
          <p:cNvSpPr>
            <a:spLocks noGrp="1"/>
          </p:cNvSpPr>
          <p:nvPr>
            <p:ph type="dt" sz="half" idx="10"/>
          </p:nvPr>
        </p:nvSpPr>
        <p:spPr/>
        <p:txBody>
          <a:bodyPr/>
          <a:lstStyle/>
          <a:p>
            <a:fld id="{601B9A39-0716-45BA-921C-1CD5604ED5E2}" type="datetimeFigureOut">
              <a:rPr lang="zh-CN" altLang="en-US" smtClean="0"/>
              <a:t>2024/3/27</a:t>
            </a:fld>
            <a:endParaRPr lang="zh-CN" altLang="en-US"/>
          </a:p>
        </p:txBody>
      </p:sp>
      <p:sp>
        <p:nvSpPr>
          <p:cNvPr id="4" name="页脚占位符 3">
            <a:extLst>
              <a:ext uri="{FF2B5EF4-FFF2-40B4-BE49-F238E27FC236}">
                <a16:creationId xmlns:a16="http://schemas.microsoft.com/office/drawing/2014/main" id="{8A77ECAE-81EE-4B4E-B6C6-23869E3D66A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055C0838-39FC-46E3-AF39-88D0179C2936}"/>
              </a:ext>
            </a:extLst>
          </p:cNvPr>
          <p:cNvSpPr>
            <a:spLocks noGrp="1"/>
          </p:cNvSpPr>
          <p:nvPr>
            <p:ph type="sldNum" sz="quarter" idx="12"/>
          </p:nvPr>
        </p:nvSpPr>
        <p:spPr/>
        <p:txBody>
          <a:bodyPr/>
          <a:lstStyle/>
          <a:p>
            <a:fld id="{686ACB7B-84BB-4228-92DD-F5BE38442F8D}" type="slidenum">
              <a:rPr lang="zh-CN" altLang="en-US" smtClean="0"/>
              <a:t>‹#›</a:t>
            </a:fld>
            <a:endParaRPr lang="zh-CN" altLang="en-US"/>
          </a:p>
        </p:txBody>
      </p:sp>
    </p:spTree>
    <p:extLst>
      <p:ext uri="{BB962C8B-B14F-4D97-AF65-F5344CB8AC3E}">
        <p14:creationId xmlns:p14="http://schemas.microsoft.com/office/powerpoint/2010/main" val="865628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1A990A3-27CD-4F58-9393-E12713FD396D}"/>
              </a:ext>
            </a:extLst>
          </p:cNvPr>
          <p:cNvSpPr>
            <a:spLocks noGrp="1"/>
          </p:cNvSpPr>
          <p:nvPr>
            <p:ph type="dt" sz="half" idx="10"/>
          </p:nvPr>
        </p:nvSpPr>
        <p:spPr/>
        <p:txBody>
          <a:bodyPr/>
          <a:lstStyle/>
          <a:p>
            <a:fld id="{601B9A39-0716-45BA-921C-1CD5604ED5E2}" type="datetimeFigureOut">
              <a:rPr lang="zh-CN" altLang="en-US" smtClean="0"/>
              <a:t>2024/3/27</a:t>
            </a:fld>
            <a:endParaRPr lang="zh-CN" altLang="en-US"/>
          </a:p>
        </p:txBody>
      </p:sp>
      <p:sp>
        <p:nvSpPr>
          <p:cNvPr id="3" name="页脚占位符 2">
            <a:extLst>
              <a:ext uri="{FF2B5EF4-FFF2-40B4-BE49-F238E27FC236}">
                <a16:creationId xmlns:a16="http://schemas.microsoft.com/office/drawing/2014/main" id="{902BB30A-175E-4FE1-A3D3-0379BF66EE4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033BA48-79AC-4932-B721-AD5B8DDE8199}"/>
              </a:ext>
            </a:extLst>
          </p:cNvPr>
          <p:cNvSpPr>
            <a:spLocks noGrp="1"/>
          </p:cNvSpPr>
          <p:nvPr>
            <p:ph type="sldNum" sz="quarter" idx="12"/>
          </p:nvPr>
        </p:nvSpPr>
        <p:spPr/>
        <p:txBody>
          <a:bodyPr/>
          <a:lstStyle/>
          <a:p>
            <a:fld id="{686ACB7B-84BB-4228-92DD-F5BE38442F8D}" type="slidenum">
              <a:rPr lang="zh-CN" altLang="en-US" smtClean="0"/>
              <a:t>‹#›</a:t>
            </a:fld>
            <a:endParaRPr lang="zh-CN" altLang="en-US"/>
          </a:p>
        </p:txBody>
      </p:sp>
    </p:spTree>
    <p:extLst>
      <p:ext uri="{BB962C8B-B14F-4D97-AF65-F5344CB8AC3E}">
        <p14:creationId xmlns:p14="http://schemas.microsoft.com/office/powerpoint/2010/main" val="3930445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523A91-E655-45E2-B4A9-6064518A523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D50B473-F25A-482A-9093-7DDC968A94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3A6E317A-91AA-48EC-B2A6-2F39CB26AA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F3B4E3D-FE69-4519-9B1F-5A9E7A4490DF}"/>
              </a:ext>
            </a:extLst>
          </p:cNvPr>
          <p:cNvSpPr>
            <a:spLocks noGrp="1"/>
          </p:cNvSpPr>
          <p:nvPr>
            <p:ph type="dt" sz="half" idx="10"/>
          </p:nvPr>
        </p:nvSpPr>
        <p:spPr/>
        <p:txBody>
          <a:bodyPr/>
          <a:lstStyle/>
          <a:p>
            <a:fld id="{601B9A39-0716-45BA-921C-1CD5604ED5E2}" type="datetimeFigureOut">
              <a:rPr lang="zh-CN" altLang="en-US" smtClean="0"/>
              <a:t>2024/3/27</a:t>
            </a:fld>
            <a:endParaRPr lang="zh-CN" altLang="en-US"/>
          </a:p>
        </p:txBody>
      </p:sp>
      <p:sp>
        <p:nvSpPr>
          <p:cNvPr id="6" name="页脚占位符 5">
            <a:extLst>
              <a:ext uri="{FF2B5EF4-FFF2-40B4-BE49-F238E27FC236}">
                <a16:creationId xmlns:a16="http://schemas.microsoft.com/office/drawing/2014/main" id="{67B78412-968E-4C16-90A9-F985174CA88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BB55BF1-C92C-4185-8166-5CA7E5651C04}"/>
              </a:ext>
            </a:extLst>
          </p:cNvPr>
          <p:cNvSpPr>
            <a:spLocks noGrp="1"/>
          </p:cNvSpPr>
          <p:nvPr>
            <p:ph type="sldNum" sz="quarter" idx="12"/>
          </p:nvPr>
        </p:nvSpPr>
        <p:spPr/>
        <p:txBody>
          <a:bodyPr/>
          <a:lstStyle/>
          <a:p>
            <a:fld id="{686ACB7B-84BB-4228-92DD-F5BE38442F8D}" type="slidenum">
              <a:rPr lang="zh-CN" altLang="en-US" smtClean="0"/>
              <a:t>‹#›</a:t>
            </a:fld>
            <a:endParaRPr lang="zh-CN" altLang="en-US"/>
          </a:p>
        </p:txBody>
      </p:sp>
    </p:spTree>
    <p:extLst>
      <p:ext uri="{BB962C8B-B14F-4D97-AF65-F5344CB8AC3E}">
        <p14:creationId xmlns:p14="http://schemas.microsoft.com/office/powerpoint/2010/main" val="445255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FB19A9-8A3B-43AE-9EB4-C9AD9E60084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597181D-79A2-42CF-A5F8-D9BDB58E8A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6E2D8907-982D-4ADA-83D6-E8049026C8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ECEFF658-6D49-4914-99B1-AAEA41F2D357}"/>
              </a:ext>
            </a:extLst>
          </p:cNvPr>
          <p:cNvSpPr>
            <a:spLocks noGrp="1"/>
          </p:cNvSpPr>
          <p:nvPr>
            <p:ph type="dt" sz="half" idx="10"/>
          </p:nvPr>
        </p:nvSpPr>
        <p:spPr/>
        <p:txBody>
          <a:bodyPr/>
          <a:lstStyle/>
          <a:p>
            <a:fld id="{601B9A39-0716-45BA-921C-1CD5604ED5E2}" type="datetimeFigureOut">
              <a:rPr lang="zh-CN" altLang="en-US" smtClean="0"/>
              <a:t>2024/3/27</a:t>
            </a:fld>
            <a:endParaRPr lang="zh-CN" altLang="en-US"/>
          </a:p>
        </p:txBody>
      </p:sp>
      <p:sp>
        <p:nvSpPr>
          <p:cNvPr id="6" name="页脚占位符 5">
            <a:extLst>
              <a:ext uri="{FF2B5EF4-FFF2-40B4-BE49-F238E27FC236}">
                <a16:creationId xmlns:a16="http://schemas.microsoft.com/office/drawing/2014/main" id="{2ABCD535-B4FC-407B-84E9-D4218A0234C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4EDFAEE-B5DF-4C8C-AC76-F7575D3A1F86}"/>
              </a:ext>
            </a:extLst>
          </p:cNvPr>
          <p:cNvSpPr>
            <a:spLocks noGrp="1"/>
          </p:cNvSpPr>
          <p:nvPr>
            <p:ph type="sldNum" sz="quarter" idx="12"/>
          </p:nvPr>
        </p:nvSpPr>
        <p:spPr/>
        <p:txBody>
          <a:bodyPr/>
          <a:lstStyle/>
          <a:p>
            <a:fld id="{686ACB7B-84BB-4228-92DD-F5BE38442F8D}" type="slidenum">
              <a:rPr lang="zh-CN" altLang="en-US" smtClean="0"/>
              <a:t>‹#›</a:t>
            </a:fld>
            <a:endParaRPr lang="zh-CN" altLang="en-US"/>
          </a:p>
        </p:txBody>
      </p:sp>
    </p:spTree>
    <p:extLst>
      <p:ext uri="{BB962C8B-B14F-4D97-AF65-F5344CB8AC3E}">
        <p14:creationId xmlns:p14="http://schemas.microsoft.com/office/powerpoint/2010/main" val="4049136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552EDC0-5714-4F74-BD6B-D29C4BF351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9F9A902E-0FAC-48BB-A3DA-18D82EBD4C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2245E35-4C07-40EE-8F63-628F40C4B8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1B9A39-0716-45BA-921C-1CD5604ED5E2}" type="datetimeFigureOut">
              <a:rPr lang="zh-CN" altLang="en-US" smtClean="0"/>
              <a:t>2024/3/27</a:t>
            </a:fld>
            <a:endParaRPr lang="zh-CN" altLang="en-US"/>
          </a:p>
        </p:txBody>
      </p:sp>
      <p:sp>
        <p:nvSpPr>
          <p:cNvPr id="5" name="页脚占位符 4">
            <a:extLst>
              <a:ext uri="{FF2B5EF4-FFF2-40B4-BE49-F238E27FC236}">
                <a16:creationId xmlns:a16="http://schemas.microsoft.com/office/drawing/2014/main" id="{AE9B6A0E-2896-41BD-B692-FA23A224F8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CC64E323-D66E-4E51-8CEB-8A8033BCEC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6ACB7B-84BB-4228-92DD-F5BE38442F8D}" type="slidenum">
              <a:rPr lang="zh-CN" altLang="en-US" smtClean="0"/>
              <a:t>‹#›</a:t>
            </a:fld>
            <a:endParaRPr lang="zh-CN" altLang="en-US"/>
          </a:p>
        </p:txBody>
      </p:sp>
    </p:spTree>
    <p:extLst>
      <p:ext uri="{BB962C8B-B14F-4D97-AF65-F5344CB8AC3E}">
        <p14:creationId xmlns:p14="http://schemas.microsoft.com/office/powerpoint/2010/main" val="1741362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E5981B-4E09-4B02-850C-31EE48EF48E0}"/>
              </a:ext>
            </a:extLst>
          </p:cNvPr>
          <p:cNvSpPr>
            <a:spLocks noGrp="1"/>
          </p:cNvSpPr>
          <p:nvPr>
            <p:ph type="ctrTitle"/>
          </p:nvPr>
        </p:nvSpPr>
        <p:spPr/>
        <p:txBody>
          <a:bodyPr>
            <a:normAutofit/>
          </a:bodyPr>
          <a:lstStyle/>
          <a:p>
            <a:r>
              <a:rPr lang="en-US" altLang="zh-CN" sz="4000" dirty="0"/>
              <a:t>CVPR 2024 Gaussian</a:t>
            </a:r>
            <a:r>
              <a:rPr lang="zh-CN" altLang="en-US" sz="4000" dirty="0"/>
              <a:t>相关论文分类简介</a:t>
            </a:r>
          </a:p>
        </p:txBody>
      </p:sp>
      <p:sp>
        <p:nvSpPr>
          <p:cNvPr id="3" name="副标题 2">
            <a:extLst>
              <a:ext uri="{FF2B5EF4-FFF2-40B4-BE49-F238E27FC236}">
                <a16:creationId xmlns:a16="http://schemas.microsoft.com/office/drawing/2014/main" id="{5C24B562-26DE-4C2F-8093-34E74162ED41}"/>
              </a:ext>
            </a:extLst>
          </p:cNvPr>
          <p:cNvSpPr>
            <a:spLocks noGrp="1"/>
          </p:cNvSpPr>
          <p:nvPr>
            <p:ph type="subTitle" idx="1"/>
          </p:nvPr>
        </p:nvSpPr>
        <p:spPr/>
        <p:txBody>
          <a:bodyPr/>
          <a:lstStyle/>
          <a:p>
            <a:r>
              <a:rPr lang="zh-CN" altLang="en-US" dirty="0"/>
              <a:t>张凯喆 曹坚翔</a:t>
            </a:r>
          </a:p>
        </p:txBody>
      </p:sp>
    </p:spTree>
    <p:extLst>
      <p:ext uri="{BB962C8B-B14F-4D97-AF65-F5344CB8AC3E}">
        <p14:creationId xmlns:p14="http://schemas.microsoft.com/office/powerpoint/2010/main" val="2614928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D83A8C-A689-4DD5-8AB3-A8F59E5DCED5}"/>
              </a:ext>
            </a:extLst>
          </p:cNvPr>
          <p:cNvSpPr>
            <a:spLocks noGrp="1"/>
          </p:cNvSpPr>
          <p:nvPr>
            <p:ph type="title"/>
          </p:nvPr>
        </p:nvSpPr>
        <p:spPr/>
        <p:txBody>
          <a:bodyPr/>
          <a:lstStyle/>
          <a:p>
            <a:r>
              <a:rPr lang="en-US" altLang="zh-CN" dirty="0"/>
              <a:t>Gaussian Avatar</a:t>
            </a:r>
            <a:endParaRPr lang="zh-CN" altLang="en-US" dirty="0"/>
          </a:p>
        </p:txBody>
      </p:sp>
      <p:sp>
        <p:nvSpPr>
          <p:cNvPr id="4" name="文本框 3">
            <a:extLst>
              <a:ext uri="{FF2B5EF4-FFF2-40B4-BE49-F238E27FC236}">
                <a16:creationId xmlns:a16="http://schemas.microsoft.com/office/drawing/2014/main" id="{B9362AE9-8E02-4D5F-9DA0-2F2B6A203147}"/>
              </a:ext>
            </a:extLst>
          </p:cNvPr>
          <p:cNvSpPr txBox="1"/>
          <p:nvPr/>
        </p:nvSpPr>
        <p:spPr>
          <a:xfrm>
            <a:off x="838200" y="4742239"/>
            <a:ext cx="10625025" cy="2031325"/>
          </a:xfrm>
          <a:prstGeom prst="rect">
            <a:avLst/>
          </a:prstGeom>
          <a:noFill/>
        </p:spPr>
        <p:txBody>
          <a:bodyPr wrap="none" rtlCol="0">
            <a:spAutoFit/>
          </a:bodyPr>
          <a:lstStyle/>
          <a:p>
            <a:r>
              <a:rPr lang="en-US" altLang="zh-CN" dirty="0"/>
              <a:t>HiFi4G: High-Fidelity Human Performance Rendering via Compact Gaussian Splatting</a:t>
            </a:r>
            <a:endParaRPr lang="zh-CN" altLang="zh-CN" dirty="0"/>
          </a:p>
          <a:p>
            <a:r>
              <a:rPr lang="en-US" altLang="zh-CN" dirty="0"/>
              <a:t>Human Gaussian Splatting : Real-time Rendering of Animatable Avatars</a:t>
            </a:r>
            <a:endParaRPr lang="zh-CN" altLang="zh-CN" dirty="0"/>
          </a:p>
          <a:p>
            <a:r>
              <a:rPr lang="en-US" altLang="zh-CN" dirty="0" err="1"/>
              <a:t>SplattingAvatar</a:t>
            </a:r>
            <a:r>
              <a:rPr lang="en-US" altLang="zh-CN" dirty="0"/>
              <a:t>: Realistic Real-Time Human Avatars with Mesh-Embedded Gaussian Splatting</a:t>
            </a:r>
            <a:endParaRPr lang="zh-CN" altLang="zh-CN" dirty="0"/>
          </a:p>
          <a:p>
            <a:r>
              <a:rPr lang="en-US" altLang="zh-CN" dirty="0"/>
              <a:t>3DGS-Avatar: Animatable Avatars via Deformable 3D Gaussian Splatting</a:t>
            </a:r>
            <a:endParaRPr lang="zh-CN" altLang="zh-CN" dirty="0"/>
          </a:p>
          <a:p>
            <a:r>
              <a:rPr lang="en-US" altLang="zh-CN" dirty="0" err="1"/>
              <a:t>GauHuman</a:t>
            </a:r>
            <a:r>
              <a:rPr lang="en-US" altLang="zh-CN" dirty="0"/>
              <a:t>: Articulated Gaussian Splatting for Real-Time 3D Human Rendering</a:t>
            </a:r>
            <a:endParaRPr lang="zh-CN" altLang="zh-CN" dirty="0"/>
          </a:p>
          <a:p>
            <a:r>
              <a:rPr lang="en-US" altLang="zh-CN" dirty="0"/>
              <a:t>HUGS: Human Gaussian Splatting</a:t>
            </a:r>
            <a:endParaRPr lang="zh-CN" altLang="zh-CN" dirty="0"/>
          </a:p>
          <a:p>
            <a:r>
              <a:rPr lang="en-US" altLang="zh-CN" dirty="0"/>
              <a:t>GPS-Gaussian: Generalizable Pixel-wise 3D Gaussian Splatting for Real-time Human Novel View Synthesis</a:t>
            </a:r>
            <a:endParaRPr lang="zh-CN" altLang="zh-CN" dirty="0"/>
          </a:p>
        </p:txBody>
      </p:sp>
      <p:sp>
        <p:nvSpPr>
          <p:cNvPr id="6" name="文本框 5">
            <a:extLst>
              <a:ext uri="{FF2B5EF4-FFF2-40B4-BE49-F238E27FC236}">
                <a16:creationId xmlns:a16="http://schemas.microsoft.com/office/drawing/2014/main" id="{A0DA5795-8391-4510-A1FB-153BD52D11AE}"/>
              </a:ext>
            </a:extLst>
          </p:cNvPr>
          <p:cNvSpPr txBox="1"/>
          <p:nvPr/>
        </p:nvSpPr>
        <p:spPr>
          <a:xfrm>
            <a:off x="838200" y="4227443"/>
            <a:ext cx="10996921" cy="369332"/>
          </a:xfrm>
          <a:prstGeom prst="rect">
            <a:avLst/>
          </a:prstGeom>
          <a:noFill/>
        </p:spPr>
        <p:txBody>
          <a:bodyPr wrap="none" rtlCol="0">
            <a:spAutoFit/>
          </a:bodyPr>
          <a:lstStyle/>
          <a:p>
            <a:r>
              <a:rPr lang="zh-CN" altLang="en-US" b="1" dirty="0"/>
              <a:t>这文章使用</a:t>
            </a:r>
            <a:r>
              <a:rPr lang="en-US" altLang="zh-CN" b="1" dirty="0"/>
              <a:t>3D</a:t>
            </a:r>
            <a:r>
              <a:rPr lang="zh-CN" altLang="en-US" b="1" dirty="0"/>
              <a:t>高斯飞溅</a:t>
            </a:r>
            <a:r>
              <a:rPr lang="en-US" altLang="zh-CN" b="1" dirty="0"/>
              <a:t>(3DGS)</a:t>
            </a:r>
            <a:r>
              <a:rPr lang="zh-CN" altLang="en-US" b="1" dirty="0"/>
              <a:t>从单目视频创建可动画的人类化身，普遍为了在效率和清晰度上做文章。</a:t>
            </a:r>
          </a:p>
        </p:txBody>
      </p:sp>
      <p:pic>
        <p:nvPicPr>
          <p:cNvPr id="8" name="内容占位符 7">
            <a:extLst>
              <a:ext uri="{FF2B5EF4-FFF2-40B4-BE49-F238E27FC236}">
                <a16:creationId xmlns:a16="http://schemas.microsoft.com/office/drawing/2014/main" id="{03DCFD4F-DAA6-4AE8-A6A8-379C2FF83DF2}"/>
              </a:ext>
            </a:extLst>
          </p:cNvPr>
          <p:cNvPicPr>
            <a:picLocks noGrp="1" noChangeAspect="1"/>
          </p:cNvPicPr>
          <p:nvPr>
            <p:ph idx="1"/>
          </p:nvPr>
        </p:nvPicPr>
        <p:blipFill>
          <a:blip r:embed="rId3"/>
          <a:stretch>
            <a:fillRect/>
          </a:stretch>
        </p:blipFill>
        <p:spPr>
          <a:xfrm>
            <a:off x="2055542" y="1522337"/>
            <a:ext cx="7444943" cy="2559642"/>
          </a:xfrm>
          <a:prstGeom prst="rect">
            <a:avLst/>
          </a:prstGeom>
        </p:spPr>
      </p:pic>
    </p:spTree>
    <p:extLst>
      <p:ext uri="{BB962C8B-B14F-4D97-AF65-F5344CB8AC3E}">
        <p14:creationId xmlns:p14="http://schemas.microsoft.com/office/powerpoint/2010/main" val="860131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D83A8C-A689-4DD5-8AB3-A8F59E5DCED5}"/>
              </a:ext>
            </a:extLst>
          </p:cNvPr>
          <p:cNvSpPr>
            <a:spLocks noGrp="1"/>
          </p:cNvSpPr>
          <p:nvPr>
            <p:ph type="title"/>
          </p:nvPr>
        </p:nvSpPr>
        <p:spPr/>
        <p:txBody>
          <a:bodyPr/>
          <a:lstStyle/>
          <a:p>
            <a:r>
              <a:rPr lang="zh-CN" altLang="en-US" dirty="0"/>
              <a:t>动态高斯场生成</a:t>
            </a:r>
          </a:p>
        </p:txBody>
      </p:sp>
      <p:sp>
        <p:nvSpPr>
          <p:cNvPr id="4" name="文本框 3">
            <a:extLst>
              <a:ext uri="{FF2B5EF4-FFF2-40B4-BE49-F238E27FC236}">
                <a16:creationId xmlns:a16="http://schemas.microsoft.com/office/drawing/2014/main" id="{B9362AE9-8E02-4D5F-9DA0-2F2B6A203147}"/>
              </a:ext>
            </a:extLst>
          </p:cNvPr>
          <p:cNvSpPr txBox="1"/>
          <p:nvPr/>
        </p:nvSpPr>
        <p:spPr>
          <a:xfrm>
            <a:off x="838200" y="6311900"/>
            <a:ext cx="6420347" cy="369332"/>
          </a:xfrm>
          <a:prstGeom prst="rect">
            <a:avLst/>
          </a:prstGeom>
          <a:noFill/>
        </p:spPr>
        <p:txBody>
          <a:bodyPr wrap="none" rtlCol="0">
            <a:spAutoFit/>
          </a:bodyPr>
          <a:lstStyle/>
          <a:p>
            <a:r>
              <a:rPr lang="en-US" altLang="zh-CN" dirty="0"/>
              <a:t>4D Gaussian Splatting for Real-Time Dynamic Scene Rendering</a:t>
            </a:r>
            <a:endParaRPr lang="zh-CN" altLang="en-US" dirty="0"/>
          </a:p>
        </p:txBody>
      </p:sp>
      <p:sp>
        <p:nvSpPr>
          <p:cNvPr id="6" name="文本框 5">
            <a:extLst>
              <a:ext uri="{FF2B5EF4-FFF2-40B4-BE49-F238E27FC236}">
                <a16:creationId xmlns:a16="http://schemas.microsoft.com/office/drawing/2014/main" id="{A0DA5795-8391-4510-A1FB-153BD52D11AE}"/>
              </a:ext>
            </a:extLst>
          </p:cNvPr>
          <p:cNvSpPr txBox="1"/>
          <p:nvPr/>
        </p:nvSpPr>
        <p:spPr>
          <a:xfrm>
            <a:off x="838200" y="4227443"/>
            <a:ext cx="5325497" cy="369332"/>
          </a:xfrm>
          <a:prstGeom prst="rect">
            <a:avLst/>
          </a:prstGeom>
          <a:noFill/>
        </p:spPr>
        <p:txBody>
          <a:bodyPr wrap="none" rtlCol="0">
            <a:spAutoFit/>
          </a:bodyPr>
          <a:lstStyle/>
          <a:p>
            <a:r>
              <a:rPr lang="zh-CN" altLang="en-US" b="1" dirty="0"/>
              <a:t>文章采用</a:t>
            </a:r>
            <a:r>
              <a:rPr lang="en-US" altLang="zh-CN" b="1" dirty="0"/>
              <a:t>4D</a:t>
            </a:r>
            <a:r>
              <a:rPr lang="zh-CN" altLang="en-US" b="1" dirty="0"/>
              <a:t>神经体素和变形场，生成动态高斯场。</a:t>
            </a:r>
          </a:p>
        </p:txBody>
      </p:sp>
      <p:sp>
        <p:nvSpPr>
          <p:cNvPr id="7" name="文本框 6">
            <a:extLst>
              <a:ext uri="{FF2B5EF4-FFF2-40B4-BE49-F238E27FC236}">
                <a16:creationId xmlns:a16="http://schemas.microsoft.com/office/drawing/2014/main" id="{8AE976DE-CCBC-4ECF-8285-2988148C4BE4}"/>
              </a:ext>
            </a:extLst>
          </p:cNvPr>
          <p:cNvSpPr txBox="1"/>
          <p:nvPr/>
        </p:nvSpPr>
        <p:spPr>
          <a:xfrm>
            <a:off x="838199" y="4596775"/>
            <a:ext cx="10956236" cy="646331"/>
          </a:xfrm>
          <a:prstGeom prst="rect">
            <a:avLst/>
          </a:prstGeom>
          <a:noFill/>
        </p:spPr>
        <p:txBody>
          <a:bodyPr wrap="square" rtlCol="0">
            <a:spAutoFit/>
          </a:bodyPr>
          <a:lstStyle/>
          <a:p>
            <a:r>
              <a:rPr lang="en-US" altLang="zh-CN" dirty="0"/>
              <a:t>4D</a:t>
            </a:r>
            <a:r>
              <a:rPr lang="zh-CN" altLang="en-US" dirty="0"/>
              <a:t>神经体素提出了一种新的包含三维高斯和四维神经体素的显式表示。</a:t>
            </a:r>
            <a:endParaRPr lang="en-US" altLang="zh-CN" dirty="0"/>
          </a:p>
          <a:p>
            <a:r>
              <a:rPr lang="zh-CN" altLang="en-US" dirty="0"/>
              <a:t>变形场利用四维神经体素高效构建高斯特征，然后应用轻量级</a:t>
            </a:r>
            <a:r>
              <a:rPr lang="en-US" altLang="zh-CN" dirty="0"/>
              <a:t>MLP</a:t>
            </a:r>
            <a:r>
              <a:rPr lang="zh-CN" altLang="en-US" dirty="0"/>
              <a:t>预测新时间戳处的高斯变形。</a:t>
            </a:r>
          </a:p>
        </p:txBody>
      </p:sp>
      <p:pic>
        <p:nvPicPr>
          <p:cNvPr id="11" name="内容占位符 10">
            <a:extLst>
              <a:ext uri="{FF2B5EF4-FFF2-40B4-BE49-F238E27FC236}">
                <a16:creationId xmlns:a16="http://schemas.microsoft.com/office/drawing/2014/main" id="{39109E50-3D88-4EFB-89A0-7BAA198ADFEE}"/>
              </a:ext>
            </a:extLst>
          </p:cNvPr>
          <p:cNvPicPr>
            <a:picLocks noGrp="1" noChangeAspect="1"/>
          </p:cNvPicPr>
          <p:nvPr>
            <p:ph idx="1"/>
          </p:nvPr>
        </p:nvPicPr>
        <p:blipFill>
          <a:blip r:embed="rId3"/>
          <a:stretch>
            <a:fillRect/>
          </a:stretch>
        </p:blipFill>
        <p:spPr>
          <a:xfrm>
            <a:off x="637196" y="1452256"/>
            <a:ext cx="3222003" cy="2629723"/>
          </a:xfrm>
          <a:prstGeom prst="rect">
            <a:avLst/>
          </a:prstGeom>
        </p:spPr>
      </p:pic>
      <p:pic>
        <p:nvPicPr>
          <p:cNvPr id="12" name="图片 11">
            <a:extLst>
              <a:ext uri="{FF2B5EF4-FFF2-40B4-BE49-F238E27FC236}">
                <a16:creationId xmlns:a16="http://schemas.microsoft.com/office/drawing/2014/main" id="{CB711D6A-2EEE-40E2-BBE0-267C94392622}"/>
              </a:ext>
            </a:extLst>
          </p:cNvPr>
          <p:cNvPicPr>
            <a:picLocks noChangeAspect="1"/>
          </p:cNvPicPr>
          <p:nvPr/>
        </p:nvPicPr>
        <p:blipFill>
          <a:blip r:embed="rId4"/>
          <a:stretch>
            <a:fillRect/>
          </a:stretch>
        </p:blipFill>
        <p:spPr>
          <a:xfrm>
            <a:off x="4115960" y="1452256"/>
            <a:ext cx="6981079" cy="2371182"/>
          </a:xfrm>
          <a:prstGeom prst="rect">
            <a:avLst/>
          </a:prstGeom>
        </p:spPr>
      </p:pic>
    </p:spTree>
    <p:extLst>
      <p:ext uri="{BB962C8B-B14F-4D97-AF65-F5344CB8AC3E}">
        <p14:creationId xmlns:p14="http://schemas.microsoft.com/office/powerpoint/2010/main" val="556960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D83A8C-A689-4DD5-8AB3-A8F59E5DCED5}"/>
              </a:ext>
            </a:extLst>
          </p:cNvPr>
          <p:cNvSpPr>
            <a:spLocks noGrp="1"/>
          </p:cNvSpPr>
          <p:nvPr>
            <p:ph type="title"/>
          </p:nvPr>
        </p:nvSpPr>
        <p:spPr>
          <a:xfrm>
            <a:off x="838199" y="61953"/>
            <a:ext cx="10515600" cy="1325563"/>
          </a:xfrm>
        </p:spPr>
        <p:txBody>
          <a:bodyPr/>
          <a:lstStyle/>
          <a:p>
            <a:r>
              <a:rPr lang="zh-CN" altLang="en-US" dirty="0"/>
              <a:t>对</a:t>
            </a:r>
            <a:r>
              <a:rPr lang="en-US" altLang="zh-CN" dirty="0"/>
              <a:t>3D</a:t>
            </a:r>
            <a:r>
              <a:rPr lang="zh-CN" altLang="en-US" dirty="0"/>
              <a:t>高斯本身的改进</a:t>
            </a:r>
          </a:p>
        </p:txBody>
      </p:sp>
      <p:sp>
        <p:nvSpPr>
          <p:cNvPr id="4" name="文本框 3">
            <a:extLst>
              <a:ext uri="{FF2B5EF4-FFF2-40B4-BE49-F238E27FC236}">
                <a16:creationId xmlns:a16="http://schemas.microsoft.com/office/drawing/2014/main" id="{B9362AE9-8E02-4D5F-9DA0-2F2B6A203147}"/>
              </a:ext>
            </a:extLst>
          </p:cNvPr>
          <p:cNvSpPr txBox="1"/>
          <p:nvPr/>
        </p:nvSpPr>
        <p:spPr>
          <a:xfrm>
            <a:off x="838200" y="6311900"/>
            <a:ext cx="3850734" cy="369332"/>
          </a:xfrm>
          <a:prstGeom prst="rect">
            <a:avLst/>
          </a:prstGeom>
          <a:noFill/>
        </p:spPr>
        <p:txBody>
          <a:bodyPr wrap="none" rtlCol="0">
            <a:spAutoFit/>
          </a:bodyPr>
          <a:lstStyle/>
          <a:p>
            <a:r>
              <a:rPr lang="en-US" altLang="zh-CN" dirty="0"/>
              <a:t>COLMAP-Free 3D Gaussian Splatting</a:t>
            </a:r>
            <a:endParaRPr lang="zh-CN" altLang="en-US" dirty="0"/>
          </a:p>
        </p:txBody>
      </p:sp>
      <p:sp>
        <p:nvSpPr>
          <p:cNvPr id="6" name="文本框 5">
            <a:extLst>
              <a:ext uri="{FF2B5EF4-FFF2-40B4-BE49-F238E27FC236}">
                <a16:creationId xmlns:a16="http://schemas.microsoft.com/office/drawing/2014/main" id="{A0DA5795-8391-4510-A1FB-153BD52D11AE}"/>
              </a:ext>
            </a:extLst>
          </p:cNvPr>
          <p:cNvSpPr txBox="1"/>
          <p:nvPr/>
        </p:nvSpPr>
        <p:spPr>
          <a:xfrm>
            <a:off x="838200" y="4227443"/>
            <a:ext cx="9656811" cy="369332"/>
          </a:xfrm>
          <a:prstGeom prst="rect">
            <a:avLst/>
          </a:prstGeom>
          <a:noFill/>
        </p:spPr>
        <p:txBody>
          <a:bodyPr wrap="none" rtlCol="0">
            <a:spAutoFit/>
          </a:bodyPr>
          <a:lstStyle/>
          <a:p>
            <a:r>
              <a:rPr lang="zh-CN" altLang="en-US" b="1" dirty="0"/>
              <a:t>文章利用显式几何表示和输入视频流的连续性来执行新颖的视图合成，而无需任何</a:t>
            </a:r>
            <a:r>
              <a:rPr lang="en-US" altLang="zh-CN" b="1" dirty="0" err="1"/>
              <a:t>SfM</a:t>
            </a:r>
            <a:r>
              <a:rPr lang="zh-CN" altLang="en-US" b="1" dirty="0"/>
              <a:t>预处理</a:t>
            </a:r>
          </a:p>
        </p:txBody>
      </p:sp>
      <p:sp>
        <p:nvSpPr>
          <p:cNvPr id="7" name="文本框 6">
            <a:extLst>
              <a:ext uri="{FF2B5EF4-FFF2-40B4-BE49-F238E27FC236}">
                <a16:creationId xmlns:a16="http://schemas.microsoft.com/office/drawing/2014/main" id="{8AE976DE-CCBC-4ECF-8285-2988148C4BE4}"/>
              </a:ext>
            </a:extLst>
          </p:cNvPr>
          <p:cNvSpPr txBox="1"/>
          <p:nvPr/>
        </p:nvSpPr>
        <p:spPr>
          <a:xfrm>
            <a:off x="838199" y="4596775"/>
            <a:ext cx="10956236" cy="1200329"/>
          </a:xfrm>
          <a:prstGeom prst="rect">
            <a:avLst/>
          </a:prstGeom>
          <a:noFill/>
        </p:spPr>
        <p:txBody>
          <a:bodyPr wrap="square" rtlCol="0">
            <a:spAutoFit/>
          </a:bodyPr>
          <a:lstStyle/>
          <a:p>
            <a:r>
              <a:rPr lang="zh-CN" altLang="en-US" dirty="0"/>
              <a:t>原工作的点云需要</a:t>
            </a:r>
            <a:r>
              <a:rPr lang="en-US" altLang="zh-CN" dirty="0"/>
              <a:t>SFM</a:t>
            </a:r>
            <a:r>
              <a:rPr lang="zh-CN" altLang="en-US" dirty="0"/>
              <a:t>初始化，那就刚需</a:t>
            </a:r>
            <a:r>
              <a:rPr lang="en-US" altLang="zh-CN" dirty="0"/>
              <a:t>COLMAP</a:t>
            </a:r>
            <a:r>
              <a:rPr lang="zh-CN" altLang="en-US" dirty="0"/>
              <a:t>这个第三方工具，但是</a:t>
            </a:r>
            <a:r>
              <a:rPr lang="en-US" altLang="zh-CN" dirty="0"/>
              <a:t>COLMAP</a:t>
            </a:r>
            <a:r>
              <a:rPr lang="zh-CN" altLang="en-US" dirty="0"/>
              <a:t>问题其实不少。</a:t>
            </a:r>
            <a:endParaRPr lang="en-US" altLang="zh-CN" dirty="0"/>
          </a:p>
          <a:p>
            <a:r>
              <a:rPr lang="zh-CN" altLang="en-US" dirty="0"/>
              <a:t>方法对每个帧构建一个局部三维高斯，其目的是学习相邻两帧之间的仿射变换，以估计相机姿态。</a:t>
            </a:r>
            <a:endParaRPr lang="en-US" altLang="zh-CN" dirty="0"/>
          </a:p>
          <a:p>
            <a:r>
              <a:rPr lang="zh-CN" altLang="en-US" dirty="0"/>
              <a:t>然后将当前帧的信息聚合到全局高斯中，逐帧进行</a:t>
            </a:r>
            <a:r>
              <a:rPr lang="en-US" altLang="zh-CN" dirty="0"/>
              <a:t>”</a:t>
            </a:r>
            <a:r>
              <a:rPr lang="zh-CN" altLang="en-US" dirty="0"/>
              <a:t>生长</a:t>
            </a:r>
            <a:r>
              <a:rPr lang="en-US" altLang="zh-CN" dirty="0"/>
              <a:t>”.</a:t>
            </a:r>
          </a:p>
          <a:p>
            <a:endParaRPr lang="en-US" altLang="zh-CN" dirty="0"/>
          </a:p>
        </p:txBody>
      </p:sp>
      <p:pic>
        <p:nvPicPr>
          <p:cNvPr id="8" name="内容占位符 7">
            <a:extLst>
              <a:ext uri="{FF2B5EF4-FFF2-40B4-BE49-F238E27FC236}">
                <a16:creationId xmlns:a16="http://schemas.microsoft.com/office/drawing/2014/main" id="{850D7FB0-D328-4083-A92E-C365FEB80786}"/>
              </a:ext>
            </a:extLst>
          </p:cNvPr>
          <p:cNvPicPr>
            <a:picLocks noGrp="1" noChangeAspect="1"/>
          </p:cNvPicPr>
          <p:nvPr>
            <p:ph idx="1"/>
          </p:nvPr>
        </p:nvPicPr>
        <p:blipFill>
          <a:blip r:embed="rId3"/>
          <a:stretch>
            <a:fillRect/>
          </a:stretch>
        </p:blipFill>
        <p:spPr>
          <a:xfrm>
            <a:off x="2437155" y="982208"/>
            <a:ext cx="7317687" cy="3245235"/>
          </a:xfrm>
          <a:prstGeom prst="rect">
            <a:avLst/>
          </a:prstGeom>
        </p:spPr>
      </p:pic>
    </p:spTree>
    <p:extLst>
      <p:ext uri="{BB962C8B-B14F-4D97-AF65-F5344CB8AC3E}">
        <p14:creationId xmlns:p14="http://schemas.microsoft.com/office/powerpoint/2010/main" val="3485564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D83A8C-A689-4DD5-8AB3-A8F59E5DCED5}"/>
              </a:ext>
            </a:extLst>
          </p:cNvPr>
          <p:cNvSpPr>
            <a:spLocks noGrp="1"/>
          </p:cNvSpPr>
          <p:nvPr>
            <p:ph type="title"/>
          </p:nvPr>
        </p:nvSpPr>
        <p:spPr>
          <a:xfrm>
            <a:off x="838199" y="61953"/>
            <a:ext cx="10515600" cy="1325563"/>
          </a:xfrm>
        </p:spPr>
        <p:txBody>
          <a:bodyPr/>
          <a:lstStyle/>
          <a:p>
            <a:r>
              <a:rPr lang="zh-CN" altLang="en-US" dirty="0"/>
              <a:t>对</a:t>
            </a:r>
            <a:r>
              <a:rPr lang="en-US" altLang="zh-CN" dirty="0"/>
              <a:t>3D</a:t>
            </a:r>
            <a:r>
              <a:rPr lang="zh-CN" altLang="en-US" dirty="0"/>
              <a:t>高斯本身的改进</a:t>
            </a:r>
          </a:p>
        </p:txBody>
      </p:sp>
      <p:sp>
        <p:nvSpPr>
          <p:cNvPr id="4" name="文本框 3">
            <a:extLst>
              <a:ext uri="{FF2B5EF4-FFF2-40B4-BE49-F238E27FC236}">
                <a16:creationId xmlns:a16="http://schemas.microsoft.com/office/drawing/2014/main" id="{B9362AE9-8E02-4D5F-9DA0-2F2B6A203147}"/>
              </a:ext>
            </a:extLst>
          </p:cNvPr>
          <p:cNvSpPr txBox="1"/>
          <p:nvPr/>
        </p:nvSpPr>
        <p:spPr>
          <a:xfrm>
            <a:off x="838200" y="6311900"/>
            <a:ext cx="7279557" cy="369332"/>
          </a:xfrm>
          <a:prstGeom prst="rect">
            <a:avLst/>
          </a:prstGeom>
          <a:noFill/>
        </p:spPr>
        <p:txBody>
          <a:bodyPr wrap="none" rtlCol="0">
            <a:spAutoFit/>
          </a:bodyPr>
          <a:lstStyle/>
          <a:p>
            <a:r>
              <a:rPr lang="en-US" altLang="zh-CN" dirty="0" err="1"/>
              <a:t>FreGS</a:t>
            </a:r>
            <a:r>
              <a:rPr lang="en-US" altLang="zh-CN" dirty="0"/>
              <a:t>: 3D Gaussian Splatting with Progressive Frequency Regularization</a:t>
            </a:r>
            <a:endParaRPr lang="zh-CN" altLang="en-US" dirty="0"/>
          </a:p>
        </p:txBody>
      </p:sp>
      <p:sp>
        <p:nvSpPr>
          <p:cNvPr id="6" name="文本框 5">
            <a:extLst>
              <a:ext uri="{FF2B5EF4-FFF2-40B4-BE49-F238E27FC236}">
                <a16:creationId xmlns:a16="http://schemas.microsoft.com/office/drawing/2014/main" id="{A0DA5795-8391-4510-A1FB-153BD52D11AE}"/>
              </a:ext>
            </a:extLst>
          </p:cNvPr>
          <p:cNvSpPr txBox="1"/>
          <p:nvPr/>
        </p:nvSpPr>
        <p:spPr>
          <a:xfrm>
            <a:off x="838200" y="4227443"/>
            <a:ext cx="7571303" cy="369332"/>
          </a:xfrm>
          <a:prstGeom prst="rect">
            <a:avLst/>
          </a:prstGeom>
          <a:noFill/>
        </p:spPr>
        <p:txBody>
          <a:bodyPr wrap="none" rtlCol="0">
            <a:spAutoFit/>
          </a:bodyPr>
          <a:lstStyle/>
          <a:p>
            <a:r>
              <a:rPr lang="zh-CN" altLang="en-US" b="1" dirty="0"/>
              <a:t>文章设计了一种渐进频率正则化技术来解决频率空间内的过度重构问题。</a:t>
            </a:r>
          </a:p>
        </p:txBody>
      </p:sp>
      <p:sp>
        <p:nvSpPr>
          <p:cNvPr id="7" name="文本框 6">
            <a:extLst>
              <a:ext uri="{FF2B5EF4-FFF2-40B4-BE49-F238E27FC236}">
                <a16:creationId xmlns:a16="http://schemas.microsoft.com/office/drawing/2014/main" id="{8AE976DE-CCBC-4ECF-8285-2988148C4BE4}"/>
              </a:ext>
            </a:extLst>
          </p:cNvPr>
          <p:cNvSpPr txBox="1"/>
          <p:nvPr/>
        </p:nvSpPr>
        <p:spPr>
          <a:xfrm>
            <a:off x="838199" y="4596775"/>
            <a:ext cx="10956236" cy="1200329"/>
          </a:xfrm>
          <a:prstGeom prst="rect">
            <a:avLst/>
          </a:prstGeom>
          <a:noFill/>
        </p:spPr>
        <p:txBody>
          <a:bodyPr wrap="square" rtlCol="0">
            <a:spAutoFit/>
          </a:bodyPr>
          <a:lstStyle/>
          <a:p>
            <a:r>
              <a:rPr lang="zh-CN" altLang="en-US" dirty="0"/>
              <a:t>过度重构是指由于存在个别方差巨大的高斯点，导致这些部分出现伪影等比较严重。</a:t>
            </a:r>
            <a:endParaRPr lang="en-US" altLang="zh-CN" dirty="0"/>
          </a:p>
          <a:p>
            <a:r>
              <a:rPr lang="zh-CN" altLang="en-US" dirty="0"/>
              <a:t>方法通过利用低频到高频分量来实现从粗到细的高斯密度化，这些分量可以在傅里叶空间中通过低通和高通滤波器轻松提取。通过最小化渲染图像的频谱与相应地真值之间的差异，实现高质量的高斯密度化，有效缓解过度重建。</a:t>
            </a:r>
            <a:endParaRPr lang="en-US" altLang="zh-CN" dirty="0"/>
          </a:p>
        </p:txBody>
      </p:sp>
      <p:pic>
        <p:nvPicPr>
          <p:cNvPr id="9" name="内容占位符 8">
            <a:extLst>
              <a:ext uri="{FF2B5EF4-FFF2-40B4-BE49-F238E27FC236}">
                <a16:creationId xmlns:a16="http://schemas.microsoft.com/office/drawing/2014/main" id="{9E1056AE-42EC-4EA1-BD90-3231BFC77A36}"/>
              </a:ext>
            </a:extLst>
          </p:cNvPr>
          <p:cNvPicPr>
            <a:picLocks noGrp="1" noChangeAspect="1"/>
          </p:cNvPicPr>
          <p:nvPr>
            <p:ph idx="1"/>
          </p:nvPr>
        </p:nvPicPr>
        <p:blipFill>
          <a:blip r:embed="rId3"/>
          <a:stretch>
            <a:fillRect/>
          </a:stretch>
        </p:blipFill>
        <p:spPr>
          <a:xfrm>
            <a:off x="1142999" y="1007993"/>
            <a:ext cx="9906000" cy="3219450"/>
          </a:xfrm>
          <a:prstGeom prst="rect">
            <a:avLst/>
          </a:prstGeom>
        </p:spPr>
      </p:pic>
    </p:spTree>
    <p:extLst>
      <p:ext uri="{BB962C8B-B14F-4D97-AF65-F5344CB8AC3E}">
        <p14:creationId xmlns:p14="http://schemas.microsoft.com/office/powerpoint/2010/main" val="3360018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D83A8C-A689-4DD5-8AB3-A8F59E5DCED5}"/>
              </a:ext>
            </a:extLst>
          </p:cNvPr>
          <p:cNvSpPr>
            <a:spLocks noGrp="1"/>
          </p:cNvSpPr>
          <p:nvPr>
            <p:ph type="title"/>
          </p:nvPr>
        </p:nvSpPr>
        <p:spPr>
          <a:xfrm>
            <a:off x="838199" y="61953"/>
            <a:ext cx="10515600" cy="1325563"/>
          </a:xfrm>
        </p:spPr>
        <p:txBody>
          <a:bodyPr/>
          <a:lstStyle/>
          <a:p>
            <a:r>
              <a:rPr lang="zh-CN" altLang="en-US" dirty="0"/>
              <a:t>对</a:t>
            </a:r>
            <a:r>
              <a:rPr lang="en-US" altLang="zh-CN" dirty="0"/>
              <a:t>3D</a:t>
            </a:r>
            <a:r>
              <a:rPr lang="zh-CN" altLang="en-US" dirty="0"/>
              <a:t>高斯本身的改进</a:t>
            </a:r>
          </a:p>
        </p:txBody>
      </p:sp>
      <p:sp>
        <p:nvSpPr>
          <p:cNvPr id="4" name="文本框 3">
            <a:extLst>
              <a:ext uri="{FF2B5EF4-FFF2-40B4-BE49-F238E27FC236}">
                <a16:creationId xmlns:a16="http://schemas.microsoft.com/office/drawing/2014/main" id="{B9362AE9-8E02-4D5F-9DA0-2F2B6A203147}"/>
              </a:ext>
            </a:extLst>
          </p:cNvPr>
          <p:cNvSpPr txBox="1"/>
          <p:nvPr/>
        </p:nvSpPr>
        <p:spPr>
          <a:xfrm>
            <a:off x="838200" y="6311900"/>
            <a:ext cx="4980915" cy="369332"/>
          </a:xfrm>
          <a:prstGeom prst="rect">
            <a:avLst/>
          </a:prstGeom>
          <a:noFill/>
        </p:spPr>
        <p:txBody>
          <a:bodyPr wrap="none" rtlCol="0">
            <a:spAutoFit/>
          </a:bodyPr>
          <a:lstStyle/>
          <a:p>
            <a:r>
              <a:rPr lang="en-US" altLang="zh-CN" dirty="0" err="1"/>
              <a:t>Mip</a:t>
            </a:r>
            <a:r>
              <a:rPr lang="en-US" altLang="zh-CN" dirty="0"/>
              <a:t>-Splatting: Alias-free 3D Gaussian Splatting</a:t>
            </a:r>
            <a:endParaRPr lang="zh-CN" altLang="en-US" dirty="0"/>
          </a:p>
        </p:txBody>
      </p:sp>
      <p:sp>
        <p:nvSpPr>
          <p:cNvPr id="6" name="文本框 5">
            <a:extLst>
              <a:ext uri="{FF2B5EF4-FFF2-40B4-BE49-F238E27FC236}">
                <a16:creationId xmlns:a16="http://schemas.microsoft.com/office/drawing/2014/main" id="{A0DA5795-8391-4510-A1FB-153BD52D11AE}"/>
              </a:ext>
            </a:extLst>
          </p:cNvPr>
          <p:cNvSpPr txBox="1"/>
          <p:nvPr/>
        </p:nvSpPr>
        <p:spPr>
          <a:xfrm>
            <a:off x="838200" y="4227443"/>
            <a:ext cx="7824578" cy="369332"/>
          </a:xfrm>
          <a:prstGeom prst="rect">
            <a:avLst/>
          </a:prstGeom>
          <a:noFill/>
        </p:spPr>
        <p:txBody>
          <a:bodyPr wrap="none" rtlCol="0">
            <a:spAutoFit/>
          </a:bodyPr>
          <a:lstStyle/>
          <a:p>
            <a:r>
              <a:rPr lang="zh-CN" altLang="en-US" b="1" dirty="0"/>
              <a:t>文章设计了一个</a:t>
            </a:r>
            <a:r>
              <a:rPr lang="en-US" altLang="zh-CN" b="1" dirty="0"/>
              <a:t>3D</a:t>
            </a:r>
            <a:r>
              <a:rPr lang="zh-CN" altLang="en-US" b="1" dirty="0"/>
              <a:t>平滑滤波器以消除高频伪影</a:t>
            </a:r>
            <a:r>
              <a:rPr lang="en-US" altLang="zh-CN" b="1" dirty="0"/>
              <a:t>(</a:t>
            </a:r>
            <a:r>
              <a:rPr lang="zh-CN" altLang="en-US" b="1" dirty="0"/>
              <a:t>和上述工作的目标相似</a:t>
            </a:r>
            <a:r>
              <a:rPr lang="en-US" altLang="zh-CN" b="1" dirty="0"/>
              <a:t>)</a:t>
            </a:r>
            <a:r>
              <a:rPr lang="zh-CN" altLang="en-US" b="1" dirty="0"/>
              <a:t>。</a:t>
            </a:r>
          </a:p>
        </p:txBody>
      </p:sp>
      <p:sp>
        <p:nvSpPr>
          <p:cNvPr id="7" name="文本框 6">
            <a:extLst>
              <a:ext uri="{FF2B5EF4-FFF2-40B4-BE49-F238E27FC236}">
                <a16:creationId xmlns:a16="http://schemas.microsoft.com/office/drawing/2014/main" id="{8AE976DE-CCBC-4ECF-8285-2988148C4BE4}"/>
              </a:ext>
            </a:extLst>
          </p:cNvPr>
          <p:cNvSpPr txBox="1"/>
          <p:nvPr/>
        </p:nvSpPr>
        <p:spPr>
          <a:xfrm>
            <a:off x="838199" y="4623396"/>
            <a:ext cx="10956236" cy="923330"/>
          </a:xfrm>
          <a:prstGeom prst="rect">
            <a:avLst/>
          </a:prstGeom>
          <a:noFill/>
        </p:spPr>
        <p:txBody>
          <a:bodyPr wrap="square" rtlCol="0">
            <a:spAutoFit/>
          </a:bodyPr>
          <a:lstStyle/>
          <a:p>
            <a:r>
              <a:rPr lang="zh-CN" altLang="en-US" dirty="0"/>
              <a:t>文章引入了一个</a:t>
            </a:r>
            <a:r>
              <a:rPr lang="en-US" altLang="zh-CN" dirty="0"/>
              <a:t>3D</a:t>
            </a:r>
            <a:r>
              <a:rPr lang="zh-CN" altLang="en-US" dirty="0"/>
              <a:t>平滑滤波器，该滤波器基于输入视图引起的最大采样频率来约束</a:t>
            </a:r>
            <a:r>
              <a:rPr lang="en-US" altLang="zh-CN" dirty="0"/>
              <a:t>3D</a:t>
            </a:r>
            <a:r>
              <a:rPr lang="zh-CN" altLang="en-US" dirty="0"/>
              <a:t>高斯的大小，从而消除放大时的高频伪影。</a:t>
            </a:r>
            <a:endParaRPr lang="en-US" altLang="zh-CN" dirty="0"/>
          </a:p>
          <a:p>
            <a:r>
              <a:rPr lang="zh-CN" altLang="en-US" dirty="0"/>
              <a:t>同时使用了</a:t>
            </a:r>
            <a:r>
              <a:rPr lang="en-US" altLang="zh-CN" dirty="0"/>
              <a:t>2D </a:t>
            </a:r>
            <a:r>
              <a:rPr lang="en-US" altLang="zh-CN" dirty="0" err="1"/>
              <a:t>Mip</a:t>
            </a:r>
            <a:r>
              <a:rPr lang="zh-CN" altLang="en-US" dirty="0"/>
              <a:t>滤波器有效的缓解了混叠和膨胀的问题。</a:t>
            </a:r>
            <a:endParaRPr lang="en-US" altLang="zh-CN" dirty="0"/>
          </a:p>
        </p:txBody>
      </p:sp>
      <p:pic>
        <p:nvPicPr>
          <p:cNvPr id="9" name="内容占位符 8">
            <a:extLst>
              <a:ext uri="{FF2B5EF4-FFF2-40B4-BE49-F238E27FC236}">
                <a16:creationId xmlns:a16="http://schemas.microsoft.com/office/drawing/2014/main" id="{C7F736A2-59A4-43AC-9F2D-89546087EAD7}"/>
              </a:ext>
            </a:extLst>
          </p:cNvPr>
          <p:cNvPicPr>
            <a:picLocks noGrp="1" noChangeAspect="1"/>
          </p:cNvPicPr>
          <p:nvPr>
            <p:ph idx="1"/>
          </p:nvPr>
        </p:nvPicPr>
        <p:blipFill>
          <a:blip r:embed="rId3"/>
          <a:stretch>
            <a:fillRect/>
          </a:stretch>
        </p:blipFill>
        <p:spPr>
          <a:xfrm>
            <a:off x="2480845" y="1063641"/>
            <a:ext cx="7230308" cy="3091724"/>
          </a:xfrm>
          <a:prstGeom prst="rect">
            <a:avLst/>
          </a:prstGeom>
        </p:spPr>
      </p:pic>
    </p:spTree>
    <p:extLst>
      <p:ext uri="{BB962C8B-B14F-4D97-AF65-F5344CB8AC3E}">
        <p14:creationId xmlns:p14="http://schemas.microsoft.com/office/powerpoint/2010/main" val="410819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D83A8C-A689-4DD5-8AB3-A8F59E5DCED5}"/>
              </a:ext>
            </a:extLst>
          </p:cNvPr>
          <p:cNvSpPr>
            <a:spLocks noGrp="1"/>
          </p:cNvSpPr>
          <p:nvPr>
            <p:ph type="title"/>
          </p:nvPr>
        </p:nvSpPr>
        <p:spPr>
          <a:xfrm>
            <a:off x="838199" y="61953"/>
            <a:ext cx="10515600" cy="1325563"/>
          </a:xfrm>
        </p:spPr>
        <p:txBody>
          <a:bodyPr/>
          <a:lstStyle/>
          <a:p>
            <a:r>
              <a:rPr lang="zh-CN" altLang="en-US" dirty="0"/>
              <a:t>对</a:t>
            </a:r>
            <a:r>
              <a:rPr lang="en-US" altLang="zh-CN" dirty="0"/>
              <a:t>3D</a:t>
            </a:r>
            <a:r>
              <a:rPr lang="zh-CN" altLang="en-US" dirty="0"/>
              <a:t>高斯本身的改进</a:t>
            </a:r>
          </a:p>
        </p:txBody>
      </p:sp>
      <p:sp>
        <p:nvSpPr>
          <p:cNvPr id="4" name="文本框 3">
            <a:extLst>
              <a:ext uri="{FF2B5EF4-FFF2-40B4-BE49-F238E27FC236}">
                <a16:creationId xmlns:a16="http://schemas.microsoft.com/office/drawing/2014/main" id="{B9362AE9-8E02-4D5F-9DA0-2F2B6A203147}"/>
              </a:ext>
            </a:extLst>
          </p:cNvPr>
          <p:cNvSpPr txBox="1"/>
          <p:nvPr/>
        </p:nvSpPr>
        <p:spPr>
          <a:xfrm>
            <a:off x="838200" y="6311900"/>
            <a:ext cx="8619667" cy="369332"/>
          </a:xfrm>
          <a:prstGeom prst="rect">
            <a:avLst/>
          </a:prstGeom>
          <a:noFill/>
        </p:spPr>
        <p:txBody>
          <a:bodyPr wrap="none" rtlCol="0">
            <a:spAutoFit/>
          </a:bodyPr>
          <a:lstStyle/>
          <a:p>
            <a:r>
              <a:rPr lang="en-US" altLang="zh-CN" dirty="0" err="1"/>
              <a:t>GaussianShader</a:t>
            </a:r>
            <a:r>
              <a:rPr lang="en-US" altLang="zh-CN" dirty="0"/>
              <a:t>: 3D Gaussian Splatting with Shading Functions for Reflective Surfaces</a:t>
            </a:r>
            <a:endParaRPr lang="zh-CN" altLang="en-US" dirty="0"/>
          </a:p>
        </p:txBody>
      </p:sp>
      <p:sp>
        <p:nvSpPr>
          <p:cNvPr id="6" name="文本框 5">
            <a:extLst>
              <a:ext uri="{FF2B5EF4-FFF2-40B4-BE49-F238E27FC236}">
                <a16:creationId xmlns:a16="http://schemas.microsoft.com/office/drawing/2014/main" id="{A0DA5795-8391-4510-A1FB-153BD52D11AE}"/>
              </a:ext>
            </a:extLst>
          </p:cNvPr>
          <p:cNvSpPr txBox="1"/>
          <p:nvPr/>
        </p:nvSpPr>
        <p:spPr>
          <a:xfrm>
            <a:off x="838200" y="4227443"/>
            <a:ext cx="8146782" cy="369332"/>
          </a:xfrm>
          <a:prstGeom prst="rect">
            <a:avLst/>
          </a:prstGeom>
          <a:noFill/>
        </p:spPr>
        <p:txBody>
          <a:bodyPr wrap="none" rtlCol="0">
            <a:spAutoFit/>
          </a:bodyPr>
          <a:lstStyle/>
          <a:p>
            <a:r>
              <a:rPr lang="zh-CN" altLang="en-US" b="1" dirty="0"/>
              <a:t>文章设计了一种阴影光照函数来解决原工作不能很好的模拟光线运动的问题。</a:t>
            </a:r>
          </a:p>
        </p:txBody>
      </p:sp>
      <p:sp>
        <p:nvSpPr>
          <p:cNvPr id="7" name="文本框 6">
            <a:extLst>
              <a:ext uri="{FF2B5EF4-FFF2-40B4-BE49-F238E27FC236}">
                <a16:creationId xmlns:a16="http://schemas.microsoft.com/office/drawing/2014/main" id="{8AE976DE-CCBC-4ECF-8285-2988148C4BE4}"/>
              </a:ext>
            </a:extLst>
          </p:cNvPr>
          <p:cNvSpPr txBox="1"/>
          <p:nvPr/>
        </p:nvSpPr>
        <p:spPr>
          <a:xfrm>
            <a:off x="838199" y="4623396"/>
            <a:ext cx="10956236" cy="646331"/>
          </a:xfrm>
          <a:prstGeom prst="rect">
            <a:avLst/>
          </a:prstGeom>
          <a:noFill/>
        </p:spPr>
        <p:txBody>
          <a:bodyPr wrap="square" rtlCol="0">
            <a:spAutoFit/>
          </a:bodyPr>
          <a:lstStyle/>
          <a:p>
            <a:r>
              <a:rPr lang="zh-CN" altLang="en-US" dirty="0"/>
              <a:t>文章提出了一种新的基于三维高斯球的最短轴方向的正态估计框架，并精心设计了损耗，使其法线与高斯球的几何形状保持一致</a:t>
            </a:r>
            <a:endParaRPr lang="en-US" altLang="zh-CN" dirty="0"/>
          </a:p>
        </p:txBody>
      </p:sp>
      <p:pic>
        <p:nvPicPr>
          <p:cNvPr id="8" name="内容占位符 7">
            <a:extLst>
              <a:ext uri="{FF2B5EF4-FFF2-40B4-BE49-F238E27FC236}">
                <a16:creationId xmlns:a16="http://schemas.microsoft.com/office/drawing/2014/main" id="{ECA55E98-5A17-4B6C-9F59-83B2E493D35C}"/>
              </a:ext>
            </a:extLst>
          </p:cNvPr>
          <p:cNvPicPr>
            <a:picLocks noGrp="1" noChangeAspect="1"/>
          </p:cNvPicPr>
          <p:nvPr>
            <p:ph idx="1"/>
          </p:nvPr>
        </p:nvPicPr>
        <p:blipFill>
          <a:blip r:embed="rId3"/>
          <a:stretch>
            <a:fillRect/>
          </a:stretch>
        </p:blipFill>
        <p:spPr>
          <a:xfrm>
            <a:off x="1656979" y="1213057"/>
            <a:ext cx="8878040" cy="2868922"/>
          </a:xfrm>
          <a:prstGeom prst="rect">
            <a:avLst/>
          </a:prstGeom>
        </p:spPr>
      </p:pic>
    </p:spTree>
    <p:extLst>
      <p:ext uri="{BB962C8B-B14F-4D97-AF65-F5344CB8AC3E}">
        <p14:creationId xmlns:p14="http://schemas.microsoft.com/office/powerpoint/2010/main" val="530703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D83A8C-A689-4DD5-8AB3-A8F59E5DCED5}"/>
              </a:ext>
            </a:extLst>
          </p:cNvPr>
          <p:cNvSpPr>
            <a:spLocks noGrp="1"/>
          </p:cNvSpPr>
          <p:nvPr>
            <p:ph type="title"/>
          </p:nvPr>
        </p:nvSpPr>
        <p:spPr>
          <a:xfrm>
            <a:off x="838199" y="61953"/>
            <a:ext cx="10515600" cy="1325563"/>
          </a:xfrm>
        </p:spPr>
        <p:txBody>
          <a:bodyPr/>
          <a:lstStyle/>
          <a:p>
            <a:r>
              <a:rPr lang="zh-CN" altLang="en-US" dirty="0"/>
              <a:t>对</a:t>
            </a:r>
            <a:r>
              <a:rPr lang="en-US" altLang="zh-CN" dirty="0"/>
              <a:t>3D</a:t>
            </a:r>
            <a:r>
              <a:rPr lang="zh-CN" altLang="en-US" dirty="0"/>
              <a:t>高斯本身的改进</a:t>
            </a:r>
          </a:p>
        </p:txBody>
      </p:sp>
      <p:sp>
        <p:nvSpPr>
          <p:cNvPr id="4" name="文本框 3">
            <a:extLst>
              <a:ext uri="{FF2B5EF4-FFF2-40B4-BE49-F238E27FC236}">
                <a16:creationId xmlns:a16="http://schemas.microsoft.com/office/drawing/2014/main" id="{B9362AE9-8E02-4D5F-9DA0-2F2B6A203147}"/>
              </a:ext>
            </a:extLst>
          </p:cNvPr>
          <p:cNvSpPr txBox="1"/>
          <p:nvPr/>
        </p:nvSpPr>
        <p:spPr>
          <a:xfrm>
            <a:off x="838200" y="6311900"/>
            <a:ext cx="6430030" cy="369332"/>
          </a:xfrm>
          <a:prstGeom prst="rect">
            <a:avLst/>
          </a:prstGeom>
          <a:noFill/>
        </p:spPr>
        <p:txBody>
          <a:bodyPr wrap="none" rtlCol="0">
            <a:spAutoFit/>
          </a:bodyPr>
          <a:lstStyle/>
          <a:p>
            <a:r>
              <a:rPr lang="en-US" altLang="zh-CN" dirty="0"/>
              <a:t>Multi-Scale 3D Gaussian Splatting for Anti-Aliased Rendering</a:t>
            </a:r>
            <a:endParaRPr lang="zh-CN" altLang="en-US" dirty="0"/>
          </a:p>
        </p:txBody>
      </p:sp>
      <p:sp>
        <p:nvSpPr>
          <p:cNvPr id="6" name="文本框 5">
            <a:extLst>
              <a:ext uri="{FF2B5EF4-FFF2-40B4-BE49-F238E27FC236}">
                <a16:creationId xmlns:a16="http://schemas.microsoft.com/office/drawing/2014/main" id="{A0DA5795-8391-4510-A1FB-153BD52D11AE}"/>
              </a:ext>
            </a:extLst>
          </p:cNvPr>
          <p:cNvSpPr txBox="1"/>
          <p:nvPr/>
        </p:nvSpPr>
        <p:spPr>
          <a:xfrm>
            <a:off x="838200" y="4227443"/>
            <a:ext cx="10110460" cy="369332"/>
          </a:xfrm>
          <a:prstGeom prst="rect">
            <a:avLst/>
          </a:prstGeom>
          <a:noFill/>
        </p:spPr>
        <p:txBody>
          <a:bodyPr wrap="none" rtlCol="0">
            <a:spAutoFit/>
          </a:bodyPr>
          <a:lstStyle/>
          <a:p>
            <a:r>
              <a:rPr lang="zh-CN" altLang="en-US" b="1" dirty="0"/>
              <a:t>文章提出了一种多尺度三维高斯飞溅算法，该算法在不同尺度上保持高斯分布来表示相同的场景。</a:t>
            </a:r>
          </a:p>
        </p:txBody>
      </p:sp>
      <p:sp>
        <p:nvSpPr>
          <p:cNvPr id="7" name="文本框 6">
            <a:extLst>
              <a:ext uri="{FF2B5EF4-FFF2-40B4-BE49-F238E27FC236}">
                <a16:creationId xmlns:a16="http://schemas.microsoft.com/office/drawing/2014/main" id="{8AE976DE-CCBC-4ECF-8285-2988148C4BE4}"/>
              </a:ext>
            </a:extLst>
          </p:cNvPr>
          <p:cNvSpPr txBox="1"/>
          <p:nvPr/>
        </p:nvSpPr>
        <p:spPr>
          <a:xfrm>
            <a:off x="838199" y="4654398"/>
            <a:ext cx="10956236" cy="369332"/>
          </a:xfrm>
          <a:prstGeom prst="rect">
            <a:avLst/>
          </a:prstGeom>
          <a:noFill/>
        </p:spPr>
        <p:txBody>
          <a:bodyPr wrap="square" rtlCol="0">
            <a:spAutoFit/>
          </a:bodyPr>
          <a:lstStyle/>
          <a:p>
            <a:r>
              <a:rPr lang="zh-CN" altLang="en-US" dirty="0"/>
              <a:t>高分辨率的图像用更多的小高斯函数渲染，而低分辨率的图像用更少的大高斯函数渲染。</a:t>
            </a:r>
            <a:endParaRPr lang="en-US" altLang="zh-CN" dirty="0"/>
          </a:p>
        </p:txBody>
      </p:sp>
      <p:pic>
        <p:nvPicPr>
          <p:cNvPr id="9" name="内容占位符 8">
            <a:extLst>
              <a:ext uri="{FF2B5EF4-FFF2-40B4-BE49-F238E27FC236}">
                <a16:creationId xmlns:a16="http://schemas.microsoft.com/office/drawing/2014/main" id="{3835848D-2252-4837-A9BC-71CA9D54C073}"/>
              </a:ext>
            </a:extLst>
          </p:cNvPr>
          <p:cNvPicPr>
            <a:picLocks noGrp="1" noChangeAspect="1"/>
          </p:cNvPicPr>
          <p:nvPr>
            <p:ph idx="1"/>
          </p:nvPr>
        </p:nvPicPr>
        <p:blipFill>
          <a:blip r:embed="rId3"/>
          <a:stretch>
            <a:fillRect/>
          </a:stretch>
        </p:blipFill>
        <p:spPr>
          <a:xfrm>
            <a:off x="2764054" y="1020742"/>
            <a:ext cx="6663890" cy="3081568"/>
          </a:xfrm>
          <a:prstGeom prst="rect">
            <a:avLst/>
          </a:prstGeom>
        </p:spPr>
      </p:pic>
    </p:spTree>
    <p:extLst>
      <p:ext uri="{BB962C8B-B14F-4D97-AF65-F5344CB8AC3E}">
        <p14:creationId xmlns:p14="http://schemas.microsoft.com/office/powerpoint/2010/main" val="1042132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D83A8C-A689-4DD5-8AB3-A8F59E5DCED5}"/>
              </a:ext>
            </a:extLst>
          </p:cNvPr>
          <p:cNvSpPr>
            <a:spLocks noGrp="1"/>
          </p:cNvSpPr>
          <p:nvPr>
            <p:ph type="title"/>
          </p:nvPr>
        </p:nvSpPr>
        <p:spPr>
          <a:xfrm>
            <a:off x="838199" y="61953"/>
            <a:ext cx="10515600" cy="1325563"/>
          </a:xfrm>
        </p:spPr>
        <p:txBody>
          <a:bodyPr/>
          <a:lstStyle/>
          <a:p>
            <a:r>
              <a:rPr lang="zh-CN" altLang="en-US" dirty="0"/>
              <a:t>对</a:t>
            </a:r>
            <a:r>
              <a:rPr lang="en-US" altLang="zh-CN" dirty="0"/>
              <a:t>3D</a:t>
            </a:r>
            <a:r>
              <a:rPr lang="zh-CN" altLang="en-US" dirty="0"/>
              <a:t>高斯本身的改进</a:t>
            </a:r>
          </a:p>
        </p:txBody>
      </p:sp>
      <p:sp>
        <p:nvSpPr>
          <p:cNvPr id="4" name="文本框 3">
            <a:extLst>
              <a:ext uri="{FF2B5EF4-FFF2-40B4-BE49-F238E27FC236}">
                <a16:creationId xmlns:a16="http://schemas.microsoft.com/office/drawing/2014/main" id="{B9362AE9-8E02-4D5F-9DA0-2F2B6A203147}"/>
              </a:ext>
            </a:extLst>
          </p:cNvPr>
          <p:cNvSpPr txBox="1"/>
          <p:nvPr/>
        </p:nvSpPr>
        <p:spPr>
          <a:xfrm>
            <a:off x="617998" y="6347411"/>
            <a:ext cx="11574002" cy="369332"/>
          </a:xfrm>
          <a:prstGeom prst="rect">
            <a:avLst/>
          </a:prstGeom>
          <a:noFill/>
        </p:spPr>
        <p:txBody>
          <a:bodyPr wrap="none" rtlCol="0">
            <a:spAutoFit/>
          </a:bodyPr>
          <a:lstStyle/>
          <a:p>
            <a:r>
              <a:rPr lang="en-US" altLang="zh-CN" dirty="0" err="1"/>
              <a:t>SuGaR</a:t>
            </a:r>
            <a:r>
              <a:rPr lang="en-US" altLang="zh-CN" dirty="0"/>
              <a:t>: Surface-Aligned Gaussian Splatting for Efficient 3D Mesh Reconstruction and High-Quality Mesh Rendering</a:t>
            </a:r>
            <a:endParaRPr lang="zh-CN" altLang="en-US" dirty="0"/>
          </a:p>
        </p:txBody>
      </p:sp>
      <p:sp>
        <p:nvSpPr>
          <p:cNvPr id="6" name="文本框 5">
            <a:extLst>
              <a:ext uri="{FF2B5EF4-FFF2-40B4-BE49-F238E27FC236}">
                <a16:creationId xmlns:a16="http://schemas.microsoft.com/office/drawing/2014/main" id="{A0DA5795-8391-4510-A1FB-153BD52D11AE}"/>
              </a:ext>
            </a:extLst>
          </p:cNvPr>
          <p:cNvSpPr txBox="1"/>
          <p:nvPr/>
        </p:nvSpPr>
        <p:spPr>
          <a:xfrm>
            <a:off x="838200" y="4227443"/>
            <a:ext cx="7571303" cy="369332"/>
          </a:xfrm>
          <a:prstGeom prst="rect">
            <a:avLst/>
          </a:prstGeom>
          <a:noFill/>
        </p:spPr>
        <p:txBody>
          <a:bodyPr wrap="none" rtlCol="0">
            <a:spAutoFit/>
          </a:bodyPr>
          <a:lstStyle/>
          <a:p>
            <a:r>
              <a:rPr lang="zh-CN" altLang="en-US" b="1" dirty="0"/>
              <a:t>文章提出了一种正则化项对齐方法，能够从高斯场景中更好的提取网格。</a:t>
            </a:r>
          </a:p>
        </p:txBody>
      </p:sp>
      <p:sp>
        <p:nvSpPr>
          <p:cNvPr id="7" name="文本框 6">
            <a:extLst>
              <a:ext uri="{FF2B5EF4-FFF2-40B4-BE49-F238E27FC236}">
                <a16:creationId xmlns:a16="http://schemas.microsoft.com/office/drawing/2014/main" id="{8AE976DE-CCBC-4ECF-8285-2988148C4BE4}"/>
              </a:ext>
            </a:extLst>
          </p:cNvPr>
          <p:cNvSpPr txBox="1"/>
          <p:nvPr/>
        </p:nvSpPr>
        <p:spPr>
          <a:xfrm>
            <a:off x="838199" y="4654398"/>
            <a:ext cx="10956236" cy="1477328"/>
          </a:xfrm>
          <a:prstGeom prst="rect">
            <a:avLst/>
          </a:prstGeom>
          <a:noFill/>
        </p:spPr>
        <p:txBody>
          <a:bodyPr wrap="square" rtlCol="0">
            <a:spAutoFit/>
          </a:bodyPr>
          <a:lstStyle/>
          <a:p>
            <a:r>
              <a:rPr lang="zh-CN" altLang="en-US" dirty="0"/>
              <a:t>文章提出了一个正则化项，促使高斯函数和场景表面更好的对齐。</a:t>
            </a:r>
            <a:endParaRPr lang="en-US" altLang="zh-CN" dirty="0"/>
          </a:p>
          <a:p>
            <a:r>
              <a:rPr lang="zh-CN" altLang="en-US" dirty="0"/>
              <a:t>文章介绍了一种利用这种对齐的方法，使用泊松重建从高斯分布中提取网格，与通常用于从神经</a:t>
            </a:r>
            <a:r>
              <a:rPr lang="en-US" altLang="zh-CN" dirty="0" err="1"/>
              <a:t>sdf</a:t>
            </a:r>
            <a:r>
              <a:rPr lang="zh-CN" altLang="en-US" dirty="0"/>
              <a:t>中提取网格的</a:t>
            </a:r>
            <a:r>
              <a:rPr lang="en-US" altLang="zh-CN" dirty="0"/>
              <a:t>Marching Cubes</a:t>
            </a:r>
            <a:r>
              <a:rPr lang="zh-CN" altLang="en-US" dirty="0"/>
              <a:t>算法相比，该方法快速、可扩展且保留了细节。</a:t>
            </a:r>
            <a:endParaRPr lang="en-US" altLang="zh-CN" dirty="0"/>
          </a:p>
          <a:p>
            <a:r>
              <a:rPr lang="zh-CN" altLang="en-US" dirty="0"/>
              <a:t>引入了一种可选的细化策略，将高斯函数绑定到网格表面，并通过高斯飞溅渲染共同优化这些高斯函数和网格。</a:t>
            </a:r>
            <a:endParaRPr lang="en-US" altLang="zh-CN" dirty="0"/>
          </a:p>
        </p:txBody>
      </p:sp>
      <p:pic>
        <p:nvPicPr>
          <p:cNvPr id="8" name="内容占位符 7">
            <a:extLst>
              <a:ext uri="{FF2B5EF4-FFF2-40B4-BE49-F238E27FC236}">
                <a16:creationId xmlns:a16="http://schemas.microsoft.com/office/drawing/2014/main" id="{D40876C2-A8A6-4DF1-BA40-DF3C86BC4FD9}"/>
              </a:ext>
            </a:extLst>
          </p:cNvPr>
          <p:cNvPicPr>
            <a:picLocks noGrp="1" noChangeAspect="1"/>
          </p:cNvPicPr>
          <p:nvPr>
            <p:ph idx="1"/>
          </p:nvPr>
        </p:nvPicPr>
        <p:blipFill>
          <a:blip r:embed="rId3"/>
          <a:stretch>
            <a:fillRect/>
          </a:stretch>
        </p:blipFill>
        <p:spPr>
          <a:xfrm>
            <a:off x="838199" y="1297057"/>
            <a:ext cx="9934575" cy="2667000"/>
          </a:xfrm>
          <a:prstGeom prst="rect">
            <a:avLst/>
          </a:prstGeom>
        </p:spPr>
      </p:pic>
    </p:spTree>
    <p:extLst>
      <p:ext uri="{BB962C8B-B14F-4D97-AF65-F5344CB8AC3E}">
        <p14:creationId xmlns:p14="http://schemas.microsoft.com/office/powerpoint/2010/main" val="3531376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B4F046-9FF9-42BD-AC59-8D1D80AB7D59}"/>
              </a:ext>
            </a:extLst>
          </p:cNvPr>
          <p:cNvSpPr>
            <a:spLocks noGrp="1"/>
          </p:cNvSpPr>
          <p:nvPr>
            <p:ph type="title"/>
          </p:nvPr>
        </p:nvSpPr>
        <p:spPr/>
        <p:txBody>
          <a:bodyPr/>
          <a:lstStyle/>
          <a:p>
            <a:r>
              <a:rPr lang="zh-CN" altLang="en-US" dirty="0"/>
              <a:t>文章构成和结构</a:t>
            </a:r>
          </a:p>
        </p:txBody>
      </p:sp>
      <p:sp>
        <p:nvSpPr>
          <p:cNvPr id="5" name="左大括号 4">
            <a:extLst>
              <a:ext uri="{FF2B5EF4-FFF2-40B4-BE49-F238E27FC236}">
                <a16:creationId xmlns:a16="http://schemas.microsoft.com/office/drawing/2014/main" id="{F0F7B319-1F18-4012-87DF-511EC5F8116C}"/>
              </a:ext>
            </a:extLst>
          </p:cNvPr>
          <p:cNvSpPr/>
          <p:nvPr/>
        </p:nvSpPr>
        <p:spPr>
          <a:xfrm>
            <a:off x="1322773" y="2828447"/>
            <a:ext cx="408373" cy="156247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A3A0193C-EA80-4BD7-BBAE-1FE1E587CE2B}"/>
              </a:ext>
            </a:extLst>
          </p:cNvPr>
          <p:cNvSpPr txBox="1"/>
          <p:nvPr/>
        </p:nvSpPr>
        <p:spPr>
          <a:xfrm>
            <a:off x="1811045" y="2643781"/>
            <a:ext cx="2162772" cy="369332"/>
          </a:xfrm>
          <a:prstGeom prst="rect">
            <a:avLst/>
          </a:prstGeom>
          <a:noFill/>
        </p:spPr>
        <p:txBody>
          <a:bodyPr wrap="none" rtlCol="0">
            <a:spAutoFit/>
          </a:bodyPr>
          <a:lstStyle/>
          <a:p>
            <a:r>
              <a:rPr lang="en-US" altLang="zh-CN" dirty="0"/>
              <a:t>3D</a:t>
            </a:r>
            <a:r>
              <a:rPr lang="zh-CN" altLang="en-US" dirty="0"/>
              <a:t> </a:t>
            </a:r>
            <a:r>
              <a:rPr lang="en-US" altLang="zh-CN" dirty="0"/>
              <a:t>Gaussian</a:t>
            </a:r>
            <a:r>
              <a:rPr lang="zh-CN" altLang="en-US" dirty="0"/>
              <a:t> 的应用</a:t>
            </a:r>
            <a:endParaRPr lang="en-US" altLang="zh-CN" dirty="0"/>
          </a:p>
        </p:txBody>
      </p:sp>
      <p:sp>
        <p:nvSpPr>
          <p:cNvPr id="7" name="文本框 6">
            <a:extLst>
              <a:ext uri="{FF2B5EF4-FFF2-40B4-BE49-F238E27FC236}">
                <a16:creationId xmlns:a16="http://schemas.microsoft.com/office/drawing/2014/main" id="{CA0CF48D-1DF7-433B-B131-4E68A294BA4E}"/>
              </a:ext>
            </a:extLst>
          </p:cNvPr>
          <p:cNvSpPr txBox="1"/>
          <p:nvPr/>
        </p:nvSpPr>
        <p:spPr>
          <a:xfrm>
            <a:off x="1811045" y="4206251"/>
            <a:ext cx="2162772" cy="369332"/>
          </a:xfrm>
          <a:prstGeom prst="rect">
            <a:avLst/>
          </a:prstGeom>
          <a:noFill/>
        </p:spPr>
        <p:txBody>
          <a:bodyPr wrap="none" rtlCol="0">
            <a:spAutoFit/>
          </a:bodyPr>
          <a:lstStyle/>
          <a:p>
            <a:r>
              <a:rPr lang="en-US" altLang="zh-CN" dirty="0"/>
              <a:t>3D</a:t>
            </a:r>
            <a:r>
              <a:rPr lang="zh-CN" altLang="en-US" dirty="0"/>
              <a:t> </a:t>
            </a:r>
            <a:r>
              <a:rPr lang="en-US" altLang="zh-CN" dirty="0"/>
              <a:t>Gaussian</a:t>
            </a:r>
            <a:r>
              <a:rPr lang="zh-CN" altLang="en-US" dirty="0"/>
              <a:t> 的改进</a:t>
            </a:r>
            <a:endParaRPr lang="en-US" altLang="zh-CN" dirty="0"/>
          </a:p>
        </p:txBody>
      </p:sp>
      <p:sp>
        <p:nvSpPr>
          <p:cNvPr id="8" name="左大括号 7">
            <a:extLst>
              <a:ext uri="{FF2B5EF4-FFF2-40B4-BE49-F238E27FC236}">
                <a16:creationId xmlns:a16="http://schemas.microsoft.com/office/drawing/2014/main" id="{F2A073FB-7E60-42CD-B5C5-80DF2E95DA77}"/>
              </a:ext>
            </a:extLst>
          </p:cNvPr>
          <p:cNvSpPr/>
          <p:nvPr/>
        </p:nvSpPr>
        <p:spPr>
          <a:xfrm>
            <a:off x="4101483" y="2175029"/>
            <a:ext cx="834501" cy="203122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4A836AAB-5B15-4C6B-8AEC-22E65E03E40A}"/>
              </a:ext>
            </a:extLst>
          </p:cNvPr>
          <p:cNvSpPr txBox="1"/>
          <p:nvPr/>
        </p:nvSpPr>
        <p:spPr>
          <a:xfrm>
            <a:off x="4935984" y="1982568"/>
            <a:ext cx="1451038" cy="369332"/>
          </a:xfrm>
          <a:prstGeom prst="rect">
            <a:avLst/>
          </a:prstGeom>
          <a:noFill/>
        </p:spPr>
        <p:txBody>
          <a:bodyPr wrap="none" rtlCol="0">
            <a:spAutoFit/>
          </a:bodyPr>
          <a:lstStyle/>
          <a:p>
            <a:r>
              <a:rPr lang="en-US" altLang="zh-CN" dirty="0"/>
              <a:t>3D </a:t>
            </a:r>
            <a:r>
              <a:rPr lang="zh-CN" altLang="en-US" dirty="0"/>
              <a:t>场景理解</a:t>
            </a:r>
            <a:endParaRPr lang="en-US" altLang="zh-CN" dirty="0"/>
          </a:p>
        </p:txBody>
      </p:sp>
      <p:sp>
        <p:nvSpPr>
          <p:cNvPr id="10" name="文本框 9">
            <a:extLst>
              <a:ext uri="{FF2B5EF4-FFF2-40B4-BE49-F238E27FC236}">
                <a16:creationId xmlns:a16="http://schemas.microsoft.com/office/drawing/2014/main" id="{54075F94-7F10-446D-9CB1-DBD11ADDD56B}"/>
              </a:ext>
            </a:extLst>
          </p:cNvPr>
          <p:cNvSpPr txBox="1"/>
          <p:nvPr/>
        </p:nvSpPr>
        <p:spPr>
          <a:xfrm>
            <a:off x="4935984" y="2394471"/>
            <a:ext cx="1210588" cy="369332"/>
          </a:xfrm>
          <a:prstGeom prst="rect">
            <a:avLst/>
          </a:prstGeom>
          <a:noFill/>
        </p:spPr>
        <p:txBody>
          <a:bodyPr wrap="none" rtlCol="0">
            <a:spAutoFit/>
          </a:bodyPr>
          <a:lstStyle/>
          <a:p>
            <a:r>
              <a:rPr lang="en-US" altLang="zh-CN" dirty="0"/>
              <a:t>Text to 3D</a:t>
            </a:r>
          </a:p>
        </p:txBody>
      </p:sp>
      <p:sp>
        <p:nvSpPr>
          <p:cNvPr id="11" name="文本框 10">
            <a:extLst>
              <a:ext uri="{FF2B5EF4-FFF2-40B4-BE49-F238E27FC236}">
                <a16:creationId xmlns:a16="http://schemas.microsoft.com/office/drawing/2014/main" id="{35F62A18-991C-4800-909D-7F26E6A2F573}"/>
              </a:ext>
            </a:extLst>
          </p:cNvPr>
          <p:cNvSpPr txBox="1"/>
          <p:nvPr/>
        </p:nvSpPr>
        <p:spPr>
          <a:xfrm>
            <a:off x="4935984" y="2806374"/>
            <a:ext cx="1757212" cy="369332"/>
          </a:xfrm>
          <a:prstGeom prst="rect">
            <a:avLst/>
          </a:prstGeom>
          <a:noFill/>
        </p:spPr>
        <p:txBody>
          <a:bodyPr wrap="none" rtlCol="0">
            <a:spAutoFit/>
          </a:bodyPr>
          <a:lstStyle/>
          <a:p>
            <a:r>
              <a:rPr lang="zh-CN" altLang="en-US" dirty="0"/>
              <a:t>可编辑</a:t>
            </a:r>
            <a:r>
              <a:rPr lang="en-US" altLang="zh-CN" dirty="0"/>
              <a:t>Gaussian</a:t>
            </a:r>
          </a:p>
        </p:txBody>
      </p:sp>
      <p:sp>
        <p:nvSpPr>
          <p:cNvPr id="12" name="文本框 11">
            <a:extLst>
              <a:ext uri="{FF2B5EF4-FFF2-40B4-BE49-F238E27FC236}">
                <a16:creationId xmlns:a16="http://schemas.microsoft.com/office/drawing/2014/main" id="{9B2D1A6F-289E-47BC-87FF-10794A05350D}"/>
              </a:ext>
            </a:extLst>
          </p:cNvPr>
          <p:cNvSpPr txBox="1"/>
          <p:nvPr/>
        </p:nvSpPr>
        <p:spPr>
          <a:xfrm>
            <a:off x="4935984" y="3218277"/>
            <a:ext cx="1782860" cy="369332"/>
          </a:xfrm>
          <a:prstGeom prst="rect">
            <a:avLst/>
          </a:prstGeom>
          <a:noFill/>
        </p:spPr>
        <p:txBody>
          <a:bodyPr wrap="none" rtlCol="0">
            <a:spAutoFit/>
          </a:bodyPr>
          <a:lstStyle/>
          <a:p>
            <a:r>
              <a:rPr lang="en-US" altLang="zh-CN" dirty="0"/>
              <a:t>Gaussian </a:t>
            </a:r>
            <a:r>
              <a:rPr lang="en-US" altLang="zh-CN" dirty="0" err="1"/>
              <a:t>Avator</a:t>
            </a:r>
            <a:endParaRPr lang="en-US" altLang="zh-CN" dirty="0"/>
          </a:p>
        </p:txBody>
      </p:sp>
      <p:sp>
        <p:nvSpPr>
          <p:cNvPr id="13" name="文本框 12">
            <a:extLst>
              <a:ext uri="{FF2B5EF4-FFF2-40B4-BE49-F238E27FC236}">
                <a16:creationId xmlns:a16="http://schemas.microsoft.com/office/drawing/2014/main" id="{98CFE8E8-62E4-4376-BD19-56AC06E650C5}"/>
              </a:ext>
            </a:extLst>
          </p:cNvPr>
          <p:cNvSpPr txBox="1"/>
          <p:nvPr/>
        </p:nvSpPr>
        <p:spPr>
          <a:xfrm>
            <a:off x="4935984" y="3615722"/>
            <a:ext cx="1588897" cy="369332"/>
          </a:xfrm>
          <a:prstGeom prst="rect">
            <a:avLst/>
          </a:prstGeom>
          <a:noFill/>
        </p:spPr>
        <p:txBody>
          <a:bodyPr wrap="none" rtlCol="0">
            <a:spAutoFit/>
          </a:bodyPr>
          <a:lstStyle/>
          <a:p>
            <a:r>
              <a:rPr lang="zh-CN" altLang="en-US" dirty="0"/>
              <a:t>动态 </a:t>
            </a:r>
            <a:r>
              <a:rPr lang="en-US" altLang="zh-CN" dirty="0"/>
              <a:t>Gaussian</a:t>
            </a:r>
          </a:p>
        </p:txBody>
      </p:sp>
      <p:sp>
        <p:nvSpPr>
          <p:cNvPr id="14" name="文本框 13">
            <a:extLst>
              <a:ext uri="{FF2B5EF4-FFF2-40B4-BE49-F238E27FC236}">
                <a16:creationId xmlns:a16="http://schemas.microsoft.com/office/drawing/2014/main" id="{3306EDEF-5A71-47AC-8B94-D446E268C540}"/>
              </a:ext>
            </a:extLst>
          </p:cNvPr>
          <p:cNvSpPr txBox="1"/>
          <p:nvPr/>
        </p:nvSpPr>
        <p:spPr>
          <a:xfrm>
            <a:off x="4970852" y="3984769"/>
            <a:ext cx="4705134" cy="369332"/>
          </a:xfrm>
          <a:prstGeom prst="rect">
            <a:avLst/>
          </a:prstGeom>
          <a:noFill/>
        </p:spPr>
        <p:txBody>
          <a:bodyPr wrap="none" rtlCol="0">
            <a:spAutoFit/>
          </a:bodyPr>
          <a:lstStyle/>
          <a:p>
            <a:r>
              <a:rPr lang="zh-CN" altLang="en-US" dirty="0"/>
              <a:t>其他，如自动驾驶，同步定位和绘图</a:t>
            </a:r>
            <a:r>
              <a:rPr lang="en-US" altLang="zh-CN" dirty="0"/>
              <a:t>(</a:t>
            </a:r>
            <a:r>
              <a:rPr lang="zh-CN" altLang="en-US" dirty="0"/>
              <a:t>机器人</a:t>
            </a:r>
            <a:r>
              <a:rPr lang="en-US" altLang="zh-CN" dirty="0"/>
              <a:t>)</a:t>
            </a:r>
          </a:p>
        </p:txBody>
      </p:sp>
    </p:spTree>
    <p:extLst>
      <p:ext uri="{BB962C8B-B14F-4D97-AF65-F5344CB8AC3E}">
        <p14:creationId xmlns:p14="http://schemas.microsoft.com/office/powerpoint/2010/main" val="3842046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D83A8C-A689-4DD5-8AB3-A8F59E5DCED5}"/>
              </a:ext>
            </a:extLst>
          </p:cNvPr>
          <p:cNvSpPr>
            <a:spLocks noGrp="1"/>
          </p:cNvSpPr>
          <p:nvPr>
            <p:ph type="title"/>
          </p:nvPr>
        </p:nvSpPr>
        <p:spPr/>
        <p:txBody>
          <a:bodyPr/>
          <a:lstStyle/>
          <a:p>
            <a:r>
              <a:rPr lang="en-US" altLang="zh-CN" dirty="0"/>
              <a:t>3D </a:t>
            </a:r>
            <a:r>
              <a:rPr lang="zh-CN" altLang="en-US" dirty="0"/>
              <a:t>场景理解</a:t>
            </a:r>
          </a:p>
        </p:txBody>
      </p:sp>
      <p:pic>
        <p:nvPicPr>
          <p:cNvPr id="5" name="内容占位符 4">
            <a:extLst>
              <a:ext uri="{FF2B5EF4-FFF2-40B4-BE49-F238E27FC236}">
                <a16:creationId xmlns:a16="http://schemas.microsoft.com/office/drawing/2014/main" id="{2AF014AB-16AA-4EAC-BF88-65B83A3FB564}"/>
              </a:ext>
            </a:extLst>
          </p:cNvPr>
          <p:cNvPicPr>
            <a:picLocks noGrp="1" noChangeAspect="1"/>
          </p:cNvPicPr>
          <p:nvPr>
            <p:ph idx="1"/>
          </p:nvPr>
        </p:nvPicPr>
        <p:blipFill>
          <a:blip r:embed="rId3"/>
          <a:stretch>
            <a:fillRect/>
          </a:stretch>
        </p:blipFill>
        <p:spPr>
          <a:xfrm>
            <a:off x="1331947" y="1335059"/>
            <a:ext cx="9528106" cy="2706745"/>
          </a:xfrm>
          <a:prstGeom prst="rect">
            <a:avLst/>
          </a:prstGeom>
        </p:spPr>
      </p:pic>
      <p:sp>
        <p:nvSpPr>
          <p:cNvPr id="4" name="文本框 3">
            <a:extLst>
              <a:ext uri="{FF2B5EF4-FFF2-40B4-BE49-F238E27FC236}">
                <a16:creationId xmlns:a16="http://schemas.microsoft.com/office/drawing/2014/main" id="{B9362AE9-8E02-4D5F-9DA0-2F2B6A203147}"/>
              </a:ext>
            </a:extLst>
          </p:cNvPr>
          <p:cNvSpPr txBox="1"/>
          <p:nvPr/>
        </p:nvSpPr>
        <p:spPr>
          <a:xfrm>
            <a:off x="838200" y="6311900"/>
            <a:ext cx="7015062" cy="369332"/>
          </a:xfrm>
          <a:prstGeom prst="rect">
            <a:avLst/>
          </a:prstGeom>
          <a:noFill/>
        </p:spPr>
        <p:txBody>
          <a:bodyPr wrap="none" rtlCol="0">
            <a:spAutoFit/>
          </a:bodyPr>
          <a:lstStyle/>
          <a:p>
            <a:r>
              <a:rPr lang="en-US" altLang="zh-CN" dirty="0"/>
              <a:t>HUGS: Holistic Urban 3D Scene Understanding via Gaussian Splatting</a:t>
            </a:r>
            <a:endParaRPr lang="zh-CN" altLang="en-US" dirty="0"/>
          </a:p>
        </p:txBody>
      </p:sp>
      <p:sp>
        <p:nvSpPr>
          <p:cNvPr id="6" name="文本框 5">
            <a:extLst>
              <a:ext uri="{FF2B5EF4-FFF2-40B4-BE49-F238E27FC236}">
                <a16:creationId xmlns:a16="http://schemas.microsoft.com/office/drawing/2014/main" id="{A0DA5795-8391-4510-A1FB-153BD52D11AE}"/>
              </a:ext>
            </a:extLst>
          </p:cNvPr>
          <p:cNvSpPr txBox="1"/>
          <p:nvPr/>
        </p:nvSpPr>
        <p:spPr>
          <a:xfrm>
            <a:off x="838200" y="4227443"/>
            <a:ext cx="9472465" cy="369332"/>
          </a:xfrm>
          <a:prstGeom prst="rect">
            <a:avLst/>
          </a:prstGeom>
          <a:noFill/>
        </p:spPr>
        <p:txBody>
          <a:bodyPr wrap="none" rtlCol="0">
            <a:spAutoFit/>
          </a:bodyPr>
          <a:lstStyle/>
          <a:p>
            <a:r>
              <a:rPr lang="zh-CN" altLang="en-US" b="1" dirty="0"/>
              <a:t>文章利用预测的</a:t>
            </a:r>
            <a:r>
              <a:rPr lang="en-US" altLang="zh-CN" b="1" dirty="0"/>
              <a:t>2D</a:t>
            </a:r>
            <a:r>
              <a:rPr lang="zh-CN" altLang="en-US" b="1" dirty="0"/>
              <a:t>语义标签、光流和</a:t>
            </a:r>
            <a:r>
              <a:rPr lang="en-US" altLang="zh-CN" b="1" dirty="0"/>
              <a:t>3D</a:t>
            </a:r>
            <a:r>
              <a:rPr lang="zh-CN" altLang="en-US" b="1" dirty="0"/>
              <a:t>轨迹，以实现对基于</a:t>
            </a:r>
            <a:r>
              <a:rPr lang="en-US" altLang="zh-CN" b="1" dirty="0"/>
              <a:t>RGB</a:t>
            </a:r>
            <a:r>
              <a:rPr lang="zh-CN" altLang="en-US" b="1" dirty="0"/>
              <a:t>图像的动态场景的整体理解</a:t>
            </a:r>
          </a:p>
        </p:txBody>
      </p:sp>
      <p:sp>
        <p:nvSpPr>
          <p:cNvPr id="7" name="文本框 6">
            <a:extLst>
              <a:ext uri="{FF2B5EF4-FFF2-40B4-BE49-F238E27FC236}">
                <a16:creationId xmlns:a16="http://schemas.microsoft.com/office/drawing/2014/main" id="{8AE976DE-CCBC-4ECF-8285-2988148C4BE4}"/>
              </a:ext>
            </a:extLst>
          </p:cNvPr>
          <p:cNvSpPr txBox="1"/>
          <p:nvPr/>
        </p:nvSpPr>
        <p:spPr>
          <a:xfrm>
            <a:off x="838199" y="4596775"/>
            <a:ext cx="9355446" cy="923330"/>
          </a:xfrm>
          <a:prstGeom prst="rect">
            <a:avLst/>
          </a:prstGeom>
          <a:noFill/>
        </p:spPr>
        <p:txBody>
          <a:bodyPr wrap="none" rtlCol="0">
            <a:spAutoFit/>
          </a:bodyPr>
          <a:lstStyle/>
          <a:p>
            <a:r>
              <a:rPr lang="zh-CN" altLang="en-US" dirty="0"/>
              <a:t>文章将整体场景分割为静态区域和</a:t>
            </a:r>
            <a:r>
              <a:rPr lang="en-US" altLang="zh-CN" dirty="0"/>
              <a:t>N</a:t>
            </a:r>
            <a:r>
              <a:rPr lang="zh-CN" altLang="en-US" dirty="0"/>
              <a:t>个动态区域，每个动态场景使用一组三维高斯去表示。</a:t>
            </a:r>
            <a:endParaRPr lang="en-US" altLang="zh-CN" dirty="0"/>
          </a:p>
          <a:p>
            <a:r>
              <a:rPr lang="zh-CN" altLang="en-US" dirty="0"/>
              <a:t>每个高斯图都包含对应的外观和语义信息，光流可以通过计算高斯中心运动获得。</a:t>
            </a:r>
            <a:endParaRPr lang="en-US" altLang="zh-CN" dirty="0"/>
          </a:p>
          <a:p>
            <a:r>
              <a:rPr lang="zh-CN" altLang="en-US" dirty="0"/>
              <a:t>从而可以在统一的模型中渲染新视角，语义图以及光流场。</a:t>
            </a:r>
          </a:p>
        </p:txBody>
      </p:sp>
    </p:spTree>
    <p:extLst>
      <p:ext uri="{BB962C8B-B14F-4D97-AF65-F5344CB8AC3E}">
        <p14:creationId xmlns:p14="http://schemas.microsoft.com/office/powerpoint/2010/main" val="304133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D83A8C-A689-4DD5-8AB3-A8F59E5DCED5}"/>
              </a:ext>
            </a:extLst>
          </p:cNvPr>
          <p:cNvSpPr>
            <a:spLocks noGrp="1"/>
          </p:cNvSpPr>
          <p:nvPr>
            <p:ph type="title"/>
          </p:nvPr>
        </p:nvSpPr>
        <p:spPr/>
        <p:txBody>
          <a:bodyPr/>
          <a:lstStyle/>
          <a:p>
            <a:r>
              <a:rPr lang="en-US" altLang="zh-CN" dirty="0"/>
              <a:t>3D </a:t>
            </a:r>
            <a:r>
              <a:rPr lang="zh-CN" altLang="en-US" dirty="0"/>
              <a:t>场景理解</a:t>
            </a:r>
          </a:p>
        </p:txBody>
      </p:sp>
      <p:sp>
        <p:nvSpPr>
          <p:cNvPr id="4" name="文本框 3">
            <a:extLst>
              <a:ext uri="{FF2B5EF4-FFF2-40B4-BE49-F238E27FC236}">
                <a16:creationId xmlns:a16="http://schemas.microsoft.com/office/drawing/2014/main" id="{B9362AE9-8E02-4D5F-9DA0-2F2B6A203147}"/>
              </a:ext>
            </a:extLst>
          </p:cNvPr>
          <p:cNvSpPr txBox="1"/>
          <p:nvPr/>
        </p:nvSpPr>
        <p:spPr>
          <a:xfrm>
            <a:off x="838200" y="6311900"/>
            <a:ext cx="8592417" cy="369332"/>
          </a:xfrm>
          <a:prstGeom prst="rect">
            <a:avLst/>
          </a:prstGeom>
          <a:noFill/>
        </p:spPr>
        <p:txBody>
          <a:bodyPr wrap="none" rtlCol="0">
            <a:spAutoFit/>
          </a:bodyPr>
          <a:lstStyle/>
          <a:p>
            <a:r>
              <a:rPr lang="en-US" altLang="zh-CN" dirty="0"/>
              <a:t>Feature 3DGS: Supercharging 3D Gaussian Splatting to Enable Distilled Feature Fields</a:t>
            </a:r>
            <a:endParaRPr lang="zh-CN" altLang="en-US" dirty="0"/>
          </a:p>
        </p:txBody>
      </p:sp>
      <p:sp>
        <p:nvSpPr>
          <p:cNvPr id="6" name="文本框 5">
            <a:extLst>
              <a:ext uri="{FF2B5EF4-FFF2-40B4-BE49-F238E27FC236}">
                <a16:creationId xmlns:a16="http://schemas.microsoft.com/office/drawing/2014/main" id="{A0DA5795-8391-4510-A1FB-153BD52D11AE}"/>
              </a:ext>
            </a:extLst>
          </p:cNvPr>
          <p:cNvSpPr txBox="1"/>
          <p:nvPr/>
        </p:nvSpPr>
        <p:spPr>
          <a:xfrm>
            <a:off x="838200" y="3795128"/>
            <a:ext cx="10403810" cy="369332"/>
          </a:xfrm>
          <a:prstGeom prst="rect">
            <a:avLst/>
          </a:prstGeom>
          <a:noFill/>
        </p:spPr>
        <p:txBody>
          <a:bodyPr wrap="none" rtlCol="0">
            <a:spAutoFit/>
          </a:bodyPr>
          <a:lstStyle/>
          <a:p>
            <a:r>
              <a:rPr lang="zh-CN" altLang="en-US" b="1" dirty="0"/>
              <a:t>文章通过特征场蒸馏集成大型二维基础模型，使得</a:t>
            </a:r>
            <a:r>
              <a:rPr lang="en-US" altLang="zh-CN" b="1" dirty="0"/>
              <a:t>3D</a:t>
            </a:r>
            <a:r>
              <a:rPr lang="zh-CN" altLang="en-US" b="1" dirty="0"/>
              <a:t>高斯可以语义分割、语言引导编辑和提示分割。</a:t>
            </a:r>
          </a:p>
        </p:txBody>
      </p:sp>
      <p:sp>
        <p:nvSpPr>
          <p:cNvPr id="7" name="文本框 6">
            <a:extLst>
              <a:ext uri="{FF2B5EF4-FFF2-40B4-BE49-F238E27FC236}">
                <a16:creationId xmlns:a16="http://schemas.microsoft.com/office/drawing/2014/main" id="{8AE976DE-CCBC-4ECF-8285-2988148C4BE4}"/>
              </a:ext>
            </a:extLst>
          </p:cNvPr>
          <p:cNvSpPr txBox="1"/>
          <p:nvPr/>
        </p:nvSpPr>
        <p:spPr>
          <a:xfrm>
            <a:off x="838199" y="4164460"/>
            <a:ext cx="8156400" cy="369332"/>
          </a:xfrm>
          <a:prstGeom prst="rect">
            <a:avLst/>
          </a:prstGeom>
          <a:noFill/>
        </p:spPr>
        <p:txBody>
          <a:bodyPr wrap="none" rtlCol="0">
            <a:spAutoFit/>
          </a:bodyPr>
          <a:lstStyle/>
          <a:p>
            <a:r>
              <a:rPr lang="zh-CN" altLang="en-US" dirty="0"/>
              <a:t>本文是把</a:t>
            </a:r>
            <a:r>
              <a:rPr lang="en-US" altLang="zh-CN" dirty="0" err="1"/>
              <a:t>NeRF</a:t>
            </a:r>
            <a:r>
              <a:rPr lang="zh-CN" altLang="en-US" dirty="0"/>
              <a:t>中的</a:t>
            </a:r>
            <a:r>
              <a:rPr lang="en-US" altLang="zh-CN" dirty="0"/>
              <a:t>SAM</a:t>
            </a:r>
            <a:r>
              <a:rPr lang="zh-CN" altLang="en-US" dirty="0"/>
              <a:t>模型的应用转移到</a:t>
            </a:r>
            <a:r>
              <a:rPr lang="en-US" altLang="zh-CN" dirty="0"/>
              <a:t>3D</a:t>
            </a:r>
            <a:r>
              <a:rPr lang="zh-CN" altLang="en-US" dirty="0"/>
              <a:t>高斯上，做了一些渲染上的优化。</a:t>
            </a:r>
          </a:p>
        </p:txBody>
      </p:sp>
      <p:pic>
        <p:nvPicPr>
          <p:cNvPr id="12" name="内容占位符 11">
            <a:extLst>
              <a:ext uri="{FF2B5EF4-FFF2-40B4-BE49-F238E27FC236}">
                <a16:creationId xmlns:a16="http://schemas.microsoft.com/office/drawing/2014/main" id="{DA9FEA39-83D0-444D-870B-7D343F9C7AA5}"/>
              </a:ext>
            </a:extLst>
          </p:cNvPr>
          <p:cNvPicPr>
            <a:picLocks noGrp="1" noChangeAspect="1"/>
          </p:cNvPicPr>
          <p:nvPr>
            <p:ph idx="1"/>
          </p:nvPr>
        </p:nvPicPr>
        <p:blipFill>
          <a:blip r:embed="rId3"/>
          <a:stretch>
            <a:fillRect/>
          </a:stretch>
        </p:blipFill>
        <p:spPr>
          <a:xfrm>
            <a:off x="4554245" y="260230"/>
            <a:ext cx="6029604" cy="3388491"/>
          </a:xfrm>
          <a:prstGeom prst="rect">
            <a:avLst/>
          </a:prstGeom>
        </p:spPr>
      </p:pic>
      <p:pic>
        <p:nvPicPr>
          <p:cNvPr id="13" name="图片 12">
            <a:extLst>
              <a:ext uri="{FF2B5EF4-FFF2-40B4-BE49-F238E27FC236}">
                <a16:creationId xmlns:a16="http://schemas.microsoft.com/office/drawing/2014/main" id="{40BAA3F7-A235-4AF1-B19B-8B2216AF8EC3}"/>
              </a:ext>
            </a:extLst>
          </p:cNvPr>
          <p:cNvPicPr>
            <a:picLocks noChangeAspect="1"/>
          </p:cNvPicPr>
          <p:nvPr/>
        </p:nvPicPr>
        <p:blipFill>
          <a:blip r:embed="rId4"/>
          <a:stretch>
            <a:fillRect/>
          </a:stretch>
        </p:blipFill>
        <p:spPr>
          <a:xfrm>
            <a:off x="2175030" y="4558815"/>
            <a:ext cx="7562630" cy="1787924"/>
          </a:xfrm>
          <a:prstGeom prst="rect">
            <a:avLst/>
          </a:prstGeom>
        </p:spPr>
      </p:pic>
    </p:spTree>
    <p:extLst>
      <p:ext uri="{BB962C8B-B14F-4D97-AF65-F5344CB8AC3E}">
        <p14:creationId xmlns:p14="http://schemas.microsoft.com/office/powerpoint/2010/main" val="2530007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D83A8C-A689-4DD5-8AB3-A8F59E5DCED5}"/>
              </a:ext>
            </a:extLst>
          </p:cNvPr>
          <p:cNvSpPr>
            <a:spLocks noGrp="1"/>
          </p:cNvSpPr>
          <p:nvPr>
            <p:ph type="title"/>
          </p:nvPr>
        </p:nvSpPr>
        <p:spPr/>
        <p:txBody>
          <a:bodyPr/>
          <a:lstStyle/>
          <a:p>
            <a:r>
              <a:rPr lang="en-US" altLang="zh-CN" dirty="0"/>
              <a:t>Text to 3D</a:t>
            </a:r>
            <a:endParaRPr lang="zh-CN" altLang="en-US" dirty="0"/>
          </a:p>
        </p:txBody>
      </p:sp>
      <p:sp>
        <p:nvSpPr>
          <p:cNvPr id="4" name="文本框 3">
            <a:extLst>
              <a:ext uri="{FF2B5EF4-FFF2-40B4-BE49-F238E27FC236}">
                <a16:creationId xmlns:a16="http://schemas.microsoft.com/office/drawing/2014/main" id="{B9362AE9-8E02-4D5F-9DA0-2F2B6A203147}"/>
              </a:ext>
            </a:extLst>
          </p:cNvPr>
          <p:cNvSpPr txBox="1"/>
          <p:nvPr/>
        </p:nvSpPr>
        <p:spPr>
          <a:xfrm>
            <a:off x="838200" y="6311900"/>
            <a:ext cx="4511171" cy="369332"/>
          </a:xfrm>
          <a:prstGeom prst="rect">
            <a:avLst/>
          </a:prstGeom>
          <a:noFill/>
        </p:spPr>
        <p:txBody>
          <a:bodyPr wrap="none" rtlCol="0">
            <a:spAutoFit/>
          </a:bodyPr>
          <a:lstStyle/>
          <a:p>
            <a:r>
              <a:rPr lang="en-US" altLang="zh-CN" dirty="0"/>
              <a:t>TEXT-TO-3D USING GAUSSIAN SPLATTING</a:t>
            </a:r>
            <a:endParaRPr lang="zh-CN" altLang="en-US" dirty="0"/>
          </a:p>
        </p:txBody>
      </p:sp>
      <p:sp>
        <p:nvSpPr>
          <p:cNvPr id="6" name="文本框 5">
            <a:extLst>
              <a:ext uri="{FF2B5EF4-FFF2-40B4-BE49-F238E27FC236}">
                <a16:creationId xmlns:a16="http://schemas.microsoft.com/office/drawing/2014/main" id="{A0DA5795-8391-4510-A1FB-153BD52D11AE}"/>
              </a:ext>
            </a:extLst>
          </p:cNvPr>
          <p:cNvSpPr txBox="1"/>
          <p:nvPr/>
        </p:nvSpPr>
        <p:spPr>
          <a:xfrm>
            <a:off x="838200" y="4227443"/>
            <a:ext cx="11282256" cy="369332"/>
          </a:xfrm>
          <a:prstGeom prst="rect">
            <a:avLst/>
          </a:prstGeom>
          <a:noFill/>
        </p:spPr>
        <p:txBody>
          <a:bodyPr wrap="none" rtlCol="0">
            <a:spAutoFit/>
          </a:bodyPr>
          <a:lstStyle/>
          <a:p>
            <a:r>
              <a:rPr lang="zh-CN" altLang="en-US" b="1" dirty="0"/>
              <a:t>文章采用渐进优化策略</a:t>
            </a:r>
            <a:r>
              <a:rPr lang="en-US" altLang="zh-CN" b="1" dirty="0"/>
              <a:t>(</a:t>
            </a:r>
            <a:r>
              <a:rPr lang="zh-CN" altLang="en-US" b="1" dirty="0"/>
              <a:t>包括几何优化阶段和外观细化阶段</a:t>
            </a:r>
            <a:r>
              <a:rPr lang="en-US" altLang="zh-CN" b="1" dirty="0"/>
              <a:t>)</a:t>
            </a:r>
            <a:r>
              <a:rPr lang="zh-CN" altLang="en-US" b="1" dirty="0"/>
              <a:t>，生成具有精致细节和更精确几何形状的</a:t>
            </a:r>
            <a:r>
              <a:rPr lang="en-US" altLang="zh-CN" b="1" dirty="0"/>
              <a:t>3D</a:t>
            </a:r>
            <a:r>
              <a:rPr lang="zh-CN" altLang="en-US" b="1" dirty="0"/>
              <a:t>内容。</a:t>
            </a:r>
          </a:p>
        </p:txBody>
      </p:sp>
      <p:sp>
        <p:nvSpPr>
          <p:cNvPr id="7" name="文本框 6">
            <a:extLst>
              <a:ext uri="{FF2B5EF4-FFF2-40B4-BE49-F238E27FC236}">
                <a16:creationId xmlns:a16="http://schemas.microsoft.com/office/drawing/2014/main" id="{8AE976DE-CCBC-4ECF-8285-2988148C4BE4}"/>
              </a:ext>
            </a:extLst>
          </p:cNvPr>
          <p:cNvSpPr txBox="1"/>
          <p:nvPr/>
        </p:nvSpPr>
        <p:spPr>
          <a:xfrm>
            <a:off x="838199" y="4596775"/>
            <a:ext cx="10956236" cy="1200329"/>
          </a:xfrm>
          <a:prstGeom prst="rect">
            <a:avLst/>
          </a:prstGeom>
          <a:noFill/>
        </p:spPr>
        <p:txBody>
          <a:bodyPr wrap="square" rtlCol="0">
            <a:spAutoFit/>
          </a:bodyPr>
          <a:lstStyle/>
          <a:p>
            <a:r>
              <a:rPr lang="zh-CN" altLang="en-US" dirty="0"/>
              <a:t>渐进优化策略分为两个阶段：几何优化阶段和外观细化阶段。</a:t>
            </a:r>
            <a:endParaRPr lang="en-US" altLang="zh-CN" dirty="0"/>
          </a:p>
          <a:p>
            <a:r>
              <a:rPr lang="zh-CN" altLang="en-US" dirty="0"/>
              <a:t>在几何优化中，在三维几何先验和普通二维</a:t>
            </a:r>
            <a:r>
              <a:rPr lang="en-US" altLang="zh-CN" dirty="0"/>
              <a:t>SDS</a:t>
            </a:r>
            <a:r>
              <a:rPr lang="zh-CN" altLang="en-US" dirty="0"/>
              <a:t>损失的基础上建立粗糙表示，保证了一个合理的和</a:t>
            </a:r>
            <a:r>
              <a:rPr lang="en-US" altLang="zh-CN" dirty="0"/>
              <a:t>3D</a:t>
            </a:r>
            <a:r>
              <a:rPr lang="zh-CN" altLang="en-US" dirty="0"/>
              <a:t>一致的粗糙形状。</a:t>
            </a:r>
            <a:endParaRPr lang="en-US" altLang="zh-CN" dirty="0"/>
          </a:p>
          <a:p>
            <a:r>
              <a:rPr lang="zh-CN" altLang="en-US" dirty="0"/>
              <a:t>在外观细化阶段，通过基于紧凑性的致密化来增加高斯数，以增强连续性和提高保真度。</a:t>
            </a:r>
          </a:p>
        </p:txBody>
      </p:sp>
      <p:pic>
        <p:nvPicPr>
          <p:cNvPr id="10" name="内容占位符 9">
            <a:extLst>
              <a:ext uri="{FF2B5EF4-FFF2-40B4-BE49-F238E27FC236}">
                <a16:creationId xmlns:a16="http://schemas.microsoft.com/office/drawing/2014/main" id="{D4B8F407-5331-4F74-A3D1-53E09D5BD005}"/>
              </a:ext>
            </a:extLst>
          </p:cNvPr>
          <p:cNvPicPr>
            <a:picLocks noGrp="1" noChangeAspect="1"/>
          </p:cNvPicPr>
          <p:nvPr>
            <p:ph idx="1"/>
          </p:nvPr>
        </p:nvPicPr>
        <p:blipFill rotWithShape="1">
          <a:blip r:embed="rId3"/>
          <a:srcRect r="929" b="20138"/>
          <a:stretch/>
        </p:blipFill>
        <p:spPr>
          <a:xfrm>
            <a:off x="319191" y="1274332"/>
            <a:ext cx="6385269" cy="2712450"/>
          </a:xfrm>
          <a:prstGeom prst="rect">
            <a:avLst/>
          </a:prstGeom>
        </p:spPr>
      </p:pic>
      <p:pic>
        <p:nvPicPr>
          <p:cNvPr id="3" name="图片 2">
            <a:extLst>
              <a:ext uri="{FF2B5EF4-FFF2-40B4-BE49-F238E27FC236}">
                <a16:creationId xmlns:a16="http://schemas.microsoft.com/office/drawing/2014/main" id="{6FA13741-0893-4311-898C-78BC9E8BF32A}"/>
              </a:ext>
            </a:extLst>
          </p:cNvPr>
          <p:cNvPicPr>
            <a:picLocks noChangeAspect="1"/>
          </p:cNvPicPr>
          <p:nvPr/>
        </p:nvPicPr>
        <p:blipFill>
          <a:blip r:embed="rId4"/>
          <a:stretch>
            <a:fillRect/>
          </a:stretch>
        </p:blipFill>
        <p:spPr>
          <a:xfrm>
            <a:off x="6704460" y="1593218"/>
            <a:ext cx="5353330" cy="2119429"/>
          </a:xfrm>
          <a:prstGeom prst="rect">
            <a:avLst/>
          </a:prstGeom>
        </p:spPr>
      </p:pic>
    </p:spTree>
    <p:extLst>
      <p:ext uri="{BB962C8B-B14F-4D97-AF65-F5344CB8AC3E}">
        <p14:creationId xmlns:p14="http://schemas.microsoft.com/office/powerpoint/2010/main" val="1638424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D83A8C-A689-4DD5-8AB3-A8F59E5DCED5}"/>
              </a:ext>
            </a:extLst>
          </p:cNvPr>
          <p:cNvSpPr>
            <a:spLocks noGrp="1"/>
          </p:cNvSpPr>
          <p:nvPr>
            <p:ph type="title"/>
          </p:nvPr>
        </p:nvSpPr>
        <p:spPr/>
        <p:txBody>
          <a:bodyPr/>
          <a:lstStyle/>
          <a:p>
            <a:r>
              <a:rPr lang="en-US" altLang="zh-CN" dirty="0"/>
              <a:t>Text to 3D</a:t>
            </a:r>
            <a:endParaRPr lang="zh-CN" altLang="en-US" dirty="0"/>
          </a:p>
        </p:txBody>
      </p:sp>
      <p:sp>
        <p:nvSpPr>
          <p:cNvPr id="4" name="文本框 3">
            <a:extLst>
              <a:ext uri="{FF2B5EF4-FFF2-40B4-BE49-F238E27FC236}">
                <a16:creationId xmlns:a16="http://schemas.microsoft.com/office/drawing/2014/main" id="{B9362AE9-8E02-4D5F-9DA0-2F2B6A203147}"/>
              </a:ext>
            </a:extLst>
          </p:cNvPr>
          <p:cNvSpPr txBox="1"/>
          <p:nvPr/>
        </p:nvSpPr>
        <p:spPr>
          <a:xfrm>
            <a:off x="838200" y="6311900"/>
            <a:ext cx="7718780" cy="369332"/>
          </a:xfrm>
          <a:prstGeom prst="rect">
            <a:avLst/>
          </a:prstGeom>
          <a:noFill/>
        </p:spPr>
        <p:txBody>
          <a:bodyPr wrap="none" rtlCol="0">
            <a:spAutoFit/>
          </a:bodyPr>
          <a:lstStyle/>
          <a:p>
            <a:r>
              <a:rPr lang="en-US" altLang="zh-CN" dirty="0" err="1"/>
              <a:t>HumanGaussian</a:t>
            </a:r>
            <a:r>
              <a:rPr lang="en-US" altLang="zh-CN" dirty="0"/>
              <a:t>: Text-Driven 3D Human Generation with Gaussian Splatting</a:t>
            </a:r>
            <a:endParaRPr lang="zh-CN" altLang="en-US" dirty="0"/>
          </a:p>
        </p:txBody>
      </p:sp>
      <p:sp>
        <p:nvSpPr>
          <p:cNvPr id="6" name="文本框 5">
            <a:extLst>
              <a:ext uri="{FF2B5EF4-FFF2-40B4-BE49-F238E27FC236}">
                <a16:creationId xmlns:a16="http://schemas.microsoft.com/office/drawing/2014/main" id="{A0DA5795-8391-4510-A1FB-153BD52D11AE}"/>
              </a:ext>
            </a:extLst>
          </p:cNvPr>
          <p:cNvSpPr txBox="1"/>
          <p:nvPr/>
        </p:nvSpPr>
        <p:spPr>
          <a:xfrm>
            <a:off x="838200" y="4227443"/>
            <a:ext cx="10809369" cy="369332"/>
          </a:xfrm>
          <a:prstGeom prst="rect">
            <a:avLst/>
          </a:prstGeom>
          <a:noFill/>
        </p:spPr>
        <p:txBody>
          <a:bodyPr wrap="none" rtlCol="0">
            <a:spAutoFit/>
          </a:bodyPr>
          <a:lstStyle/>
          <a:p>
            <a:r>
              <a:rPr lang="zh-CN" altLang="en-US" b="1" dirty="0"/>
              <a:t>文章采用分数蒸馏采样</a:t>
            </a:r>
            <a:r>
              <a:rPr lang="en-US" altLang="zh-CN" b="1" dirty="0"/>
              <a:t>(SDS)</a:t>
            </a:r>
            <a:r>
              <a:rPr lang="zh-CN" altLang="en-US" b="1" dirty="0"/>
              <a:t>和一个退火负提示指导，生成具有细粒度几何和逼真外观的高质量</a:t>
            </a:r>
            <a:r>
              <a:rPr lang="en-US" altLang="zh-CN" b="1" dirty="0"/>
              <a:t>3D</a:t>
            </a:r>
            <a:r>
              <a:rPr lang="zh-CN" altLang="en-US" b="1" dirty="0"/>
              <a:t>人体。</a:t>
            </a:r>
          </a:p>
        </p:txBody>
      </p:sp>
      <p:sp>
        <p:nvSpPr>
          <p:cNvPr id="7" name="文本框 6">
            <a:extLst>
              <a:ext uri="{FF2B5EF4-FFF2-40B4-BE49-F238E27FC236}">
                <a16:creationId xmlns:a16="http://schemas.microsoft.com/office/drawing/2014/main" id="{8AE976DE-CCBC-4ECF-8285-2988148C4BE4}"/>
              </a:ext>
            </a:extLst>
          </p:cNvPr>
          <p:cNvSpPr txBox="1"/>
          <p:nvPr/>
        </p:nvSpPr>
        <p:spPr>
          <a:xfrm>
            <a:off x="838199" y="4596775"/>
            <a:ext cx="10956236" cy="1200329"/>
          </a:xfrm>
          <a:prstGeom prst="rect">
            <a:avLst/>
          </a:prstGeom>
          <a:noFill/>
        </p:spPr>
        <p:txBody>
          <a:bodyPr wrap="square" rtlCol="0">
            <a:spAutoFit/>
          </a:bodyPr>
          <a:lstStyle/>
          <a:p>
            <a:r>
              <a:rPr lang="zh-CN" altLang="en-US" dirty="0"/>
              <a:t>文章首先提出了一个</a:t>
            </a:r>
            <a:r>
              <a:rPr lang="en-US" altLang="zh-CN" dirty="0" err="1"/>
              <a:t>StructureAware</a:t>
            </a:r>
            <a:r>
              <a:rPr lang="en-US" altLang="zh-CN" dirty="0"/>
              <a:t> SDS</a:t>
            </a:r>
            <a:r>
              <a:rPr lang="zh-CN" altLang="en-US" dirty="0"/>
              <a:t>，同时优化人体外观和几何形状。利用</a:t>
            </a:r>
            <a:r>
              <a:rPr lang="en-US" altLang="zh-CN" dirty="0"/>
              <a:t>RGB</a:t>
            </a:r>
            <a:r>
              <a:rPr lang="zh-CN" altLang="en-US" dirty="0"/>
              <a:t>和深度空间的多模态评分函数提取高斯密度化和剪枝过程。</a:t>
            </a:r>
            <a:endParaRPr lang="en-US" altLang="zh-CN" dirty="0"/>
          </a:p>
          <a:p>
            <a:r>
              <a:rPr lang="zh-CN" altLang="en-US" dirty="0"/>
              <a:t>此外，通过将</a:t>
            </a:r>
            <a:r>
              <a:rPr lang="en-US" altLang="zh-CN" dirty="0"/>
              <a:t>SDS</a:t>
            </a:r>
            <a:r>
              <a:rPr lang="zh-CN" altLang="en-US" dirty="0"/>
              <a:t>分解为一个更嘈杂的生成分数和一个更清洁的分类器分数，设计了一个退火负提示指导，很好地解决了过饱和问题。</a:t>
            </a:r>
          </a:p>
        </p:txBody>
      </p:sp>
      <p:pic>
        <p:nvPicPr>
          <p:cNvPr id="13" name="内容占位符 12">
            <a:extLst>
              <a:ext uri="{FF2B5EF4-FFF2-40B4-BE49-F238E27FC236}">
                <a16:creationId xmlns:a16="http://schemas.microsoft.com/office/drawing/2014/main" id="{9940C69B-5E1A-4054-9CD8-EF0C948633FE}"/>
              </a:ext>
            </a:extLst>
          </p:cNvPr>
          <p:cNvPicPr>
            <a:picLocks noGrp="1" noChangeAspect="1"/>
          </p:cNvPicPr>
          <p:nvPr>
            <p:ph idx="1"/>
          </p:nvPr>
        </p:nvPicPr>
        <p:blipFill>
          <a:blip r:embed="rId3"/>
          <a:stretch>
            <a:fillRect/>
          </a:stretch>
        </p:blipFill>
        <p:spPr>
          <a:xfrm>
            <a:off x="1071356" y="1698455"/>
            <a:ext cx="5130662" cy="2151889"/>
          </a:xfrm>
          <a:prstGeom prst="rect">
            <a:avLst/>
          </a:prstGeom>
        </p:spPr>
      </p:pic>
      <p:pic>
        <p:nvPicPr>
          <p:cNvPr id="14" name="图片 13">
            <a:extLst>
              <a:ext uri="{FF2B5EF4-FFF2-40B4-BE49-F238E27FC236}">
                <a16:creationId xmlns:a16="http://schemas.microsoft.com/office/drawing/2014/main" id="{4AF54CA2-6391-40AF-A0A4-9C6DF43A7287}"/>
              </a:ext>
            </a:extLst>
          </p:cNvPr>
          <p:cNvPicPr>
            <a:picLocks noChangeAspect="1"/>
          </p:cNvPicPr>
          <p:nvPr/>
        </p:nvPicPr>
        <p:blipFill>
          <a:blip r:embed="rId4"/>
          <a:stretch>
            <a:fillRect/>
          </a:stretch>
        </p:blipFill>
        <p:spPr>
          <a:xfrm>
            <a:off x="6479328" y="1667525"/>
            <a:ext cx="5302940" cy="2213750"/>
          </a:xfrm>
          <a:prstGeom prst="rect">
            <a:avLst/>
          </a:prstGeom>
        </p:spPr>
      </p:pic>
    </p:spTree>
    <p:extLst>
      <p:ext uri="{BB962C8B-B14F-4D97-AF65-F5344CB8AC3E}">
        <p14:creationId xmlns:p14="http://schemas.microsoft.com/office/powerpoint/2010/main" val="2060866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D83A8C-A689-4DD5-8AB3-A8F59E5DCED5}"/>
              </a:ext>
            </a:extLst>
          </p:cNvPr>
          <p:cNvSpPr>
            <a:spLocks noGrp="1"/>
          </p:cNvSpPr>
          <p:nvPr>
            <p:ph type="title"/>
          </p:nvPr>
        </p:nvSpPr>
        <p:spPr/>
        <p:txBody>
          <a:bodyPr/>
          <a:lstStyle/>
          <a:p>
            <a:r>
              <a:rPr lang="zh-CN" altLang="en-US" dirty="0"/>
              <a:t>可编辑高斯</a:t>
            </a:r>
          </a:p>
        </p:txBody>
      </p:sp>
      <p:sp>
        <p:nvSpPr>
          <p:cNvPr id="4" name="文本框 3">
            <a:extLst>
              <a:ext uri="{FF2B5EF4-FFF2-40B4-BE49-F238E27FC236}">
                <a16:creationId xmlns:a16="http://schemas.microsoft.com/office/drawing/2014/main" id="{B9362AE9-8E02-4D5F-9DA0-2F2B6A203147}"/>
              </a:ext>
            </a:extLst>
          </p:cNvPr>
          <p:cNvSpPr txBox="1"/>
          <p:nvPr/>
        </p:nvSpPr>
        <p:spPr>
          <a:xfrm>
            <a:off x="838200" y="6311900"/>
            <a:ext cx="7393371" cy="369332"/>
          </a:xfrm>
          <a:prstGeom prst="rect">
            <a:avLst/>
          </a:prstGeom>
          <a:noFill/>
        </p:spPr>
        <p:txBody>
          <a:bodyPr wrap="none" rtlCol="0">
            <a:spAutoFit/>
          </a:bodyPr>
          <a:lstStyle/>
          <a:p>
            <a:r>
              <a:rPr lang="en-US" altLang="zh-CN" dirty="0" err="1"/>
              <a:t>GaussianEditor</a:t>
            </a:r>
            <a:r>
              <a:rPr lang="en-US" altLang="zh-CN" dirty="0"/>
              <a:t>: Swift and Controllable 3D Editing with Gaussian Splatting</a:t>
            </a:r>
            <a:endParaRPr lang="zh-CN" altLang="en-US" dirty="0"/>
          </a:p>
        </p:txBody>
      </p:sp>
      <p:sp>
        <p:nvSpPr>
          <p:cNvPr id="6" name="文本框 5">
            <a:extLst>
              <a:ext uri="{FF2B5EF4-FFF2-40B4-BE49-F238E27FC236}">
                <a16:creationId xmlns:a16="http://schemas.microsoft.com/office/drawing/2014/main" id="{A0DA5795-8391-4510-A1FB-153BD52D11AE}"/>
              </a:ext>
            </a:extLst>
          </p:cNvPr>
          <p:cNvSpPr txBox="1"/>
          <p:nvPr/>
        </p:nvSpPr>
        <p:spPr>
          <a:xfrm>
            <a:off x="838200" y="4227443"/>
            <a:ext cx="10172978" cy="369332"/>
          </a:xfrm>
          <a:prstGeom prst="rect">
            <a:avLst/>
          </a:prstGeom>
          <a:noFill/>
        </p:spPr>
        <p:txBody>
          <a:bodyPr wrap="none" rtlCol="0">
            <a:spAutoFit/>
          </a:bodyPr>
          <a:lstStyle/>
          <a:p>
            <a:r>
              <a:rPr lang="zh-CN" altLang="en-US" b="1" dirty="0"/>
              <a:t>文章引入高斯语义追踪和分层高斯溅射，通过专门设计的</a:t>
            </a:r>
            <a:r>
              <a:rPr lang="en-US" altLang="zh-CN" b="1" dirty="0"/>
              <a:t>3D</a:t>
            </a:r>
            <a:r>
              <a:rPr lang="zh-CN" altLang="en-US" b="1" dirty="0"/>
              <a:t>图像绘制方法，生成编辑后的高斯场。</a:t>
            </a:r>
          </a:p>
        </p:txBody>
      </p:sp>
      <p:sp>
        <p:nvSpPr>
          <p:cNvPr id="7" name="文本框 6">
            <a:extLst>
              <a:ext uri="{FF2B5EF4-FFF2-40B4-BE49-F238E27FC236}">
                <a16:creationId xmlns:a16="http://schemas.microsoft.com/office/drawing/2014/main" id="{8AE976DE-CCBC-4ECF-8285-2988148C4BE4}"/>
              </a:ext>
            </a:extLst>
          </p:cNvPr>
          <p:cNvSpPr txBox="1"/>
          <p:nvPr/>
        </p:nvSpPr>
        <p:spPr>
          <a:xfrm>
            <a:off x="838199" y="4596775"/>
            <a:ext cx="10956236" cy="923330"/>
          </a:xfrm>
          <a:prstGeom prst="rect">
            <a:avLst/>
          </a:prstGeom>
          <a:noFill/>
        </p:spPr>
        <p:txBody>
          <a:bodyPr wrap="square" rtlCol="0">
            <a:spAutoFit/>
          </a:bodyPr>
          <a:lstStyle/>
          <a:p>
            <a:r>
              <a:rPr lang="zh-CN" altLang="en-US" dirty="0"/>
              <a:t>使用高斯语义追踪直接为每个高斯点分配语义标签，从而促进</a:t>
            </a:r>
            <a:r>
              <a:rPr lang="en-US" altLang="zh-CN" dirty="0"/>
              <a:t>3D</a:t>
            </a:r>
            <a:r>
              <a:rPr lang="zh-CN" altLang="en-US" dirty="0"/>
              <a:t>场景中的语义跟踪。</a:t>
            </a:r>
            <a:endParaRPr lang="en-US" altLang="zh-CN" dirty="0"/>
          </a:p>
          <a:p>
            <a:r>
              <a:rPr lang="zh-CN" altLang="en-US" dirty="0"/>
              <a:t>分层高斯将场景中的高斯点分成不同的代，以保证在每次点的更新换代时存在记忆性，防止更新的不稳定。</a:t>
            </a:r>
            <a:endParaRPr lang="en-US" altLang="zh-CN" dirty="0"/>
          </a:p>
          <a:p>
            <a:r>
              <a:rPr lang="en-US" altLang="zh-CN" dirty="0"/>
              <a:t>3D</a:t>
            </a:r>
            <a:r>
              <a:rPr lang="zh-CN" altLang="en-US" dirty="0"/>
              <a:t>绘制专门为</a:t>
            </a:r>
            <a:r>
              <a:rPr lang="en-US" altLang="zh-CN" dirty="0"/>
              <a:t>3D</a:t>
            </a:r>
            <a:r>
              <a:rPr lang="zh-CN" altLang="en-US" dirty="0"/>
              <a:t>高斯设计了对象的填充和合并方法。</a:t>
            </a:r>
          </a:p>
        </p:txBody>
      </p:sp>
      <p:pic>
        <p:nvPicPr>
          <p:cNvPr id="8" name="内容占位符 7">
            <a:extLst>
              <a:ext uri="{FF2B5EF4-FFF2-40B4-BE49-F238E27FC236}">
                <a16:creationId xmlns:a16="http://schemas.microsoft.com/office/drawing/2014/main" id="{EF5A8ECA-5EE3-4492-A3EE-9D53DB242571}"/>
              </a:ext>
            </a:extLst>
          </p:cNvPr>
          <p:cNvPicPr>
            <a:picLocks noGrp="1" noChangeAspect="1"/>
          </p:cNvPicPr>
          <p:nvPr>
            <p:ph idx="1"/>
          </p:nvPr>
        </p:nvPicPr>
        <p:blipFill>
          <a:blip r:embed="rId3"/>
          <a:stretch>
            <a:fillRect/>
          </a:stretch>
        </p:blipFill>
        <p:spPr>
          <a:xfrm>
            <a:off x="2556496" y="1437042"/>
            <a:ext cx="6736386" cy="2744211"/>
          </a:xfrm>
          <a:prstGeom prst="rect">
            <a:avLst/>
          </a:prstGeom>
        </p:spPr>
      </p:pic>
    </p:spTree>
    <p:extLst>
      <p:ext uri="{BB962C8B-B14F-4D97-AF65-F5344CB8AC3E}">
        <p14:creationId xmlns:p14="http://schemas.microsoft.com/office/powerpoint/2010/main" val="3860359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D83A8C-A689-4DD5-8AB3-A8F59E5DCED5}"/>
              </a:ext>
            </a:extLst>
          </p:cNvPr>
          <p:cNvSpPr>
            <a:spLocks noGrp="1"/>
          </p:cNvSpPr>
          <p:nvPr>
            <p:ph type="title"/>
          </p:nvPr>
        </p:nvSpPr>
        <p:spPr/>
        <p:txBody>
          <a:bodyPr/>
          <a:lstStyle/>
          <a:p>
            <a:r>
              <a:rPr lang="zh-CN" altLang="en-US" dirty="0"/>
              <a:t>可编辑高斯</a:t>
            </a:r>
          </a:p>
        </p:txBody>
      </p:sp>
      <p:sp>
        <p:nvSpPr>
          <p:cNvPr id="4" name="文本框 3">
            <a:extLst>
              <a:ext uri="{FF2B5EF4-FFF2-40B4-BE49-F238E27FC236}">
                <a16:creationId xmlns:a16="http://schemas.microsoft.com/office/drawing/2014/main" id="{B9362AE9-8E02-4D5F-9DA0-2F2B6A203147}"/>
              </a:ext>
            </a:extLst>
          </p:cNvPr>
          <p:cNvSpPr txBox="1"/>
          <p:nvPr/>
        </p:nvSpPr>
        <p:spPr>
          <a:xfrm>
            <a:off x="838200" y="6311900"/>
            <a:ext cx="7507183" cy="369332"/>
          </a:xfrm>
          <a:prstGeom prst="rect">
            <a:avLst/>
          </a:prstGeom>
          <a:noFill/>
        </p:spPr>
        <p:txBody>
          <a:bodyPr wrap="none" rtlCol="0">
            <a:spAutoFit/>
          </a:bodyPr>
          <a:lstStyle/>
          <a:p>
            <a:r>
              <a:rPr lang="en-US" altLang="zh-CN" dirty="0"/>
              <a:t>SC-GS: Sparse-Controlled Gaussian Splatting for Editable Dynamic Scenes</a:t>
            </a:r>
            <a:endParaRPr lang="zh-CN" altLang="en-US" dirty="0"/>
          </a:p>
        </p:txBody>
      </p:sp>
      <p:sp>
        <p:nvSpPr>
          <p:cNvPr id="6" name="文本框 5">
            <a:extLst>
              <a:ext uri="{FF2B5EF4-FFF2-40B4-BE49-F238E27FC236}">
                <a16:creationId xmlns:a16="http://schemas.microsoft.com/office/drawing/2014/main" id="{A0DA5795-8391-4510-A1FB-153BD52D11AE}"/>
              </a:ext>
            </a:extLst>
          </p:cNvPr>
          <p:cNvSpPr txBox="1"/>
          <p:nvPr/>
        </p:nvSpPr>
        <p:spPr>
          <a:xfrm>
            <a:off x="838200" y="4227443"/>
            <a:ext cx="9879628" cy="369332"/>
          </a:xfrm>
          <a:prstGeom prst="rect">
            <a:avLst/>
          </a:prstGeom>
          <a:noFill/>
        </p:spPr>
        <p:txBody>
          <a:bodyPr wrap="none" rtlCol="0">
            <a:spAutoFit/>
          </a:bodyPr>
          <a:lstStyle/>
          <a:p>
            <a:r>
              <a:rPr lang="zh-CN" altLang="en-US" b="1" dirty="0"/>
              <a:t>文章将动态场景的运动和外观分为稀疏控制点和密集高斯点，以实现对静态场景可运动的编辑。</a:t>
            </a:r>
          </a:p>
        </p:txBody>
      </p:sp>
      <p:sp>
        <p:nvSpPr>
          <p:cNvPr id="7" name="文本框 6">
            <a:extLst>
              <a:ext uri="{FF2B5EF4-FFF2-40B4-BE49-F238E27FC236}">
                <a16:creationId xmlns:a16="http://schemas.microsoft.com/office/drawing/2014/main" id="{8AE976DE-CCBC-4ECF-8285-2988148C4BE4}"/>
              </a:ext>
            </a:extLst>
          </p:cNvPr>
          <p:cNvSpPr txBox="1"/>
          <p:nvPr/>
        </p:nvSpPr>
        <p:spPr>
          <a:xfrm>
            <a:off x="838199" y="4596775"/>
            <a:ext cx="10956236" cy="1200329"/>
          </a:xfrm>
          <a:prstGeom prst="rect">
            <a:avLst/>
          </a:prstGeom>
          <a:noFill/>
        </p:spPr>
        <p:txBody>
          <a:bodyPr wrap="square" rtlCol="0">
            <a:spAutoFit/>
          </a:bodyPr>
          <a:lstStyle/>
          <a:p>
            <a:r>
              <a:rPr lang="zh-CN" altLang="en-US" dirty="0"/>
              <a:t>使用稀疏控制点来学习紧凑的</a:t>
            </a:r>
            <a:r>
              <a:rPr lang="en-US" altLang="zh-CN" dirty="0"/>
              <a:t>6</a:t>
            </a:r>
            <a:r>
              <a:rPr lang="zh-CN" altLang="en-US" dirty="0"/>
              <a:t>自由度变换基，通过学习到的插值权值进行局部插值，得到三维高斯点的运动场。采用变形</a:t>
            </a:r>
            <a:r>
              <a:rPr lang="en-US" altLang="zh-CN" dirty="0"/>
              <a:t>MLP</a:t>
            </a:r>
            <a:r>
              <a:rPr lang="zh-CN" altLang="en-US" dirty="0"/>
              <a:t>来预测每个控制点的时变</a:t>
            </a:r>
            <a:r>
              <a:rPr lang="en-US" altLang="zh-CN" dirty="0"/>
              <a:t>6</a:t>
            </a:r>
            <a:r>
              <a:rPr lang="zh-CN" altLang="en-US" dirty="0"/>
              <a:t>自由度变换，降低了学习复杂性，增强了学习能力，并有利于获得时空相干运动模式。</a:t>
            </a:r>
            <a:endParaRPr lang="en-US" altLang="zh-CN" dirty="0"/>
          </a:p>
          <a:p>
            <a:r>
              <a:rPr lang="zh-CN" altLang="en-US" dirty="0"/>
              <a:t>共同学习三维高斯分布、控制点的正则空间位置和变形</a:t>
            </a:r>
            <a:r>
              <a:rPr lang="en-US" altLang="zh-CN" dirty="0"/>
              <a:t>MLP</a:t>
            </a:r>
            <a:r>
              <a:rPr lang="zh-CN" altLang="en-US" dirty="0"/>
              <a:t>，重建三维场景的外观、几何和动态。</a:t>
            </a:r>
          </a:p>
        </p:txBody>
      </p:sp>
      <p:pic>
        <p:nvPicPr>
          <p:cNvPr id="9" name="内容占位符 8">
            <a:extLst>
              <a:ext uri="{FF2B5EF4-FFF2-40B4-BE49-F238E27FC236}">
                <a16:creationId xmlns:a16="http://schemas.microsoft.com/office/drawing/2014/main" id="{E4AD8FD9-C73F-44BF-BA42-BE7AF2209320}"/>
              </a:ext>
            </a:extLst>
          </p:cNvPr>
          <p:cNvPicPr>
            <a:picLocks noGrp="1" noChangeAspect="1"/>
          </p:cNvPicPr>
          <p:nvPr>
            <p:ph idx="1"/>
          </p:nvPr>
        </p:nvPicPr>
        <p:blipFill>
          <a:blip r:embed="rId3"/>
          <a:stretch>
            <a:fillRect/>
          </a:stretch>
        </p:blipFill>
        <p:spPr>
          <a:xfrm>
            <a:off x="3032195" y="1471455"/>
            <a:ext cx="6127609" cy="2658386"/>
          </a:xfrm>
          <a:prstGeom prst="rect">
            <a:avLst/>
          </a:prstGeom>
        </p:spPr>
      </p:pic>
    </p:spTree>
    <p:extLst>
      <p:ext uri="{BB962C8B-B14F-4D97-AF65-F5344CB8AC3E}">
        <p14:creationId xmlns:p14="http://schemas.microsoft.com/office/powerpoint/2010/main" val="803753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D83A8C-A689-4DD5-8AB3-A8F59E5DCED5}"/>
              </a:ext>
            </a:extLst>
          </p:cNvPr>
          <p:cNvSpPr>
            <a:spLocks noGrp="1"/>
          </p:cNvSpPr>
          <p:nvPr>
            <p:ph type="title"/>
          </p:nvPr>
        </p:nvSpPr>
        <p:spPr/>
        <p:txBody>
          <a:bodyPr/>
          <a:lstStyle/>
          <a:p>
            <a:r>
              <a:rPr lang="zh-CN" altLang="en-US" dirty="0"/>
              <a:t>可编辑高斯</a:t>
            </a:r>
          </a:p>
        </p:txBody>
      </p:sp>
      <p:sp>
        <p:nvSpPr>
          <p:cNvPr id="4" name="文本框 3">
            <a:extLst>
              <a:ext uri="{FF2B5EF4-FFF2-40B4-BE49-F238E27FC236}">
                <a16:creationId xmlns:a16="http://schemas.microsoft.com/office/drawing/2014/main" id="{B9362AE9-8E02-4D5F-9DA0-2F2B6A203147}"/>
              </a:ext>
            </a:extLst>
          </p:cNvPr>
          <p:cNvSpPr txBox="1"/>
          <p:nvPr/>
        </p:nvSpPr>
        <p:spPr>
          <a:xfrm>
            <a:off x="838200" y="6311900"/>
            <a:ext cx="4102405" cy="369332"/>
          </a:xfrm>
          <a:prstGeom prst="rect">
            <a:avLst/>
          </a:prstGeom>
          <a:noFill/>
        </p:spPr>
        <p:txBody>
          <a:bodyPr wrap="none" rtlCol="0">
            <a:spAutoFit/>
          </a:bodyPr>
          <a:lstStyle/>
          <a:p>
            <a:r>
              <a:rPr lang="en-US" altLang="zh-CN" dirty="0" err="1"/>
              <a:t>CoGS</a:t>
            </a:r>
            <a:r>
              <a:rPr lang="en-US" altLang="zh-CN" dirty="0"/>
              <a:t> : Controllable Gaussian Splatting</a:t>
            </a:r>
            <a:endParaRPr lang="zh-CN" altLang="en-US" dirty="0"/>
          </a:p>
        </p:txBody>
      </p:sp>
      <p:sp>
        <p:nvSpPr>
          <p:cNvPr id="6" name="文本框 5">
            <a:extLst>
              <a:ext uri="{FF2B5EF4-FFF2-40B4-BE49-F238E27FC236}">
                <a16:creationId xmlns:a16="http://schemas.microsoft.com/office/drawing/2014/main" id="{A0DA5795-8391-4510-A1FB-153BD52D11AE}"/>
              </a:ext>
            </a:extLst>
          </p:cNvPr>
          <p:cNvSpPr txBox="1"/>
          <p:nvPr/>
        </p:nvSpPr>
        <p:spPr>
          <a:xfrm>
            <a:off x="838200" y="4227443"/>
            <a:ext cx="8956298" cy="369332"/>
          </a:xfrm>
          <a:prstGeom prst="rect">
            <a:avLst/>
          </a:prstGeom>
          <a:noFill/>
        </p:spPr>
        <p:txBody>
          <a:bodyPr wrap="none" rtlCol="0">
            <a:spAutoFit/>
          </a:bodyPr>
          <a:lstStyle/>
          <a:p>
            <a:r>
              <a:rPr lang="zh-CN" altLang="en-US" b="1" dirty="0"/>
              <a:t>文章提出了一种可控高斯溅射方法，可以直接操纵场景元素，提供动态场景的实时控制</a:t>
            </a:r>
          </a:p>
        </p:txBody>
      </p:sp>
      <p:sp>
        <p:nvSpPr>
          <p:cNvPr id="7" name="文本框 6">
            <a:extLst>
              <a:ext uri="{FF2B5EF4-FFF2-40B4-BE49-F238E27FC236}">
                <a16:creationId xmlns:a16="http://schemas.microsoft.com/office/drawing/2014/main" id="{8AE976DE-CCBC-4ECF-8285-2988148C4BE4}"/>
              </a:ext>
            </a:extLst>
          </p:cNvPr>
          <p:cNvSpPr txBox="1"/>
          <p:nvPr/>
        </p:nvSpPr>
        <p:spPr>
          <a:xfrm>
            <a:off x="838199" y="4596775"/>
            <a:ext cx="10956236" cy="923330"/>
          </a:xfrm>
          <a:prstGeom prst="rect">
            <a:avLst/>
          </a:prstGeom>
          <a:noFill/>
        </p:spPr>
        <p:txBody>
          <a:bodyPr wrap="square" rtlCol="0">
            <a:spAutoFit/>
          </a:bodyPr>
          <a:lstStyle/>
          <a:p>
            <a:r>
              <a:rPr lang="zh-CN" altLang="en-US" dirty="0"/>
              <a:t>文章首先使用一个变形场去描述一个动态高斯的框架。</a:t>
            </a:r>
            <a:endParaRPr lang="en-US" altLang="zh-CN" dirty="0"/>
          </a:p>
          <a:p>
            <a:r>
              <a:rPr lang="zh-CN" altLang="en-US" dirty="0"/>
              <a:t>在动态高斯框架上生成</a:t>
            </a:r>
            <a:r>
              <a:rPr lang="en-US" altLang="zh-CN" dirty="0"/>
              <a:t>3D</a:t>
            </a:r>
            <a:r>
              <a:rPr lang="zh-CN" altLang="en-US" dirty="0"/>
              <a:t>掩码，标记出控制变化区域。</a:t>
            </a:r>
            <a:endParaRPr lang="en-US" altLang="zh-CN" dirty="0"/>
          </a:p>
          <a:p>
            <a:r>
              <a:rPr lang="zh-CN" altLang="en-US" dirty="0"/>
              <a:t>之后提取出控制信号并应用到控制变化中。</a:t>
            </a:r>
          </a:p>
        </p:txBody>
      </p:sp>
      <p:pic>
        <p:nvPicPr>
          <p:cNvPr id="8" name="内容占位符 7">
            <a:extLst>
              <a:ext uri="{FF2B5EF4-FFF2-40B4-BE49-F238E27FC236}">
                <a16:creationId xmlns:a16="http://schemas.microsoft.com/office/drawing/2014/main" id="{1CDF1B17-6081-4517-A11A-D21B4B9BBA0E}"/>
              </a:ext>
            </a:extLst>
          </p:cNvPr>
          <p:cNvPicPr>
            <a:picLocks noGrp="1" noChangeAspect="1"/>
          </p:cNvPicPr>
          <p:nvPr>
            <p:ph idx="1"/>
          </p:nvPr>
        </p:nvPicPr>
        <p:blipFill>
          <a:blip r:embed="rId3"/>
          <a:stretch>
            <a:fillRect/>
          </a:stretch>
        </p:blipFill>
        <p:spPr>
          <a:xfrm>
            <a:off x="1209675" y="1587569"/>
            <a:ext cx="9772650" cy="2085975"/>
          </a:xfrm>
          <a:prstGeom prst="rect">
            <a:avLst/>
          </a:prstGeom>
        </p:spPr>
      </p:pic>
    </p:spTree>
    <p:extLst>
      <p:ext uri="{BB962C8B-B14F-4D97-AF65-F5344CB8AC3E}">
        <p14:creationId xmlns:p14="http://schemas.microsoft.com/office/powerpoint/2010/main" val="3784402851"/>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1671</TotalTime>
  <Words>1503</Words>
  <Application>Microsoft Office PowerPoint</Application>
  <PresentationFormat>宽屏</PresentationFormat>
  <Paragraphs>108</Paragraphs>
  <Slides>17</Slides>
  <Notes>15</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17</vt:i4>
      </vt:variant>
    </vt:vector>
  </HeadingPairs>
  <TitlesOfParts>
    <vt:vector size="21" baseType="lpstr">
      <vt:lpstr>等线</vt:lpstr>
      <vt:lpstr>等线 Light</vt:lpstr>
      <vt:lpstr>Arial</vt:lpstr>
      <vt:lpstr>Office 主题​​</vt:lpstr>
      <vt:lpstr>CVPR 2024 Gaussian相关论文分类简介</vt:lpstr>
      <vt:lpstr>文章构成和结构</vt:lpstr>
      <vt:lpstr>3D 场景理解</vt:lpstr>
      <vt:lpstr>3D 场景理解</vt:lpstr>
      <vt:lpstr>Text to 3D</vt:lpstr>
      <vt:lpstr>Text to 3D</vt:lpstr>
      <vt:lpstr>可编辑高斯</vt:lpstr>
      <vt:lpstr>可编辑高斯</vt:lpstr>
      <vt:lpstr>可编辑高斯</vt:lpstr>
      <vt:lpstr>Gaussian Avatar</vt:lpstr>
      <vt:lpstr>动态高斯场生成</vt:lpstr>
      <vt:lpstr>对3D高斯本身的改进</vt:lpstr>
      <vt:lpstr>对3D高斯本身的改进</vt:lpstr>
      <vt:lpstr>对3D高斯本身的改进</vt:lpstr>
      <vt:lpstr>对3D高斯本身的改进</vt:lpstr>
      <vt:lpstr>对3D高斯本身的改进</vt:lpstr>
      <vt:lpstr>对3D高斯本身的改进</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CVPR 2024 Gaussian相关论文分类简介</dc:title>
  <dc:creator>zkz_6</dc:creator>
  <cp:lastModifiedBy>zkz_6</cp:lastModifiedBy>
  <cp:revision>29</cp:revision>
  <dcterms:created xsi:type="dcterms:W3CDTF">2024-03-26T07:52:22Z</dcterms:created>
  <dcterms:modified xsi:type="dcterms:W3CDTF">2024-03-27T13:01:33Z</dcterms:modified>
</cp:coreProperties>
</file>