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handoutMasterIdLst>
    <p:handoutMasterId r:id="rId31"/>
  </p:handoutMasterIdLst>
  <p:sldIdLst>
    <p:sldId id="256" r:id="rId4"/>
    <p:sldId id="259" r:id="rId6"/>
    <p:sldId id="362" r:id="rId7"/>
    <p:sldId id="388" r:id="rId8"/>
    <p:sldId id="389" r:id="rId9"/>
    <p:sldId id="390" r:id="rId10"/>
    <p:sldId id="391" r:id="rId11"/>
    <p:sldId id="417" r:id="rId12"/>
    <p:sldId id="419" r:id="rId13"/>
    <p:sldId id="420" r:id="rId14"/>
    <p:sldId id="421" r:id="rId15"/>
    <p:sldId id="392" r:id="rId16"/>
    <p:sldId id="398" r:id="rId17"/>
    <p:sldId id="399" r:id="rId18"/>
    <p:sldId id="454" r:id="rId19"/>
    <p:sldId id="423" r:id="rId20"/>
    <p:sldId id="478" r:id="rId21"/>
    <p:sldId id="422" r:id="rId22"/>
    <p:sldId id="440" r:id="rId23"/>
    <p:sldId id="279" r:id="rId24"/>
    <p:sldId id="455" r:id="rId25"/>
    <p:sldId id="456" r:id="rId26"/>
    <p:sldId id="457" r:id="rId27"/>
    <p:sldId id="470" r:id="rId28"/>
    <p:sldId id="469" r:id="rId29"/>
    <p:sldId id="325"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5BB"/>
    <a:srgbClr val="00A5E0"/>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3" autoAdjust="0"/>
    <p:restoredTop sz="84383" autoAdjust="0"/>
  </p:normalViewPr>
  <p:slideViewPr>
    <p:cSldViewPr snapToGrid="0">
      <p:cViewPr varScale="1">
        <p:scale>
          <a:sx n="72" d="100"/>
          <a:sy n="72" d="100"/>
        </p:scale>
        <p:origin x="10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gs" Target="tags/tag5.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264E4-53A3-4F7C-8B3E-6A67B43EB24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EE39E-CA4C-4F96-A80C-DC7C4173A55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a:solidFill>
                  <a:srgbClr val="121212"/>
                </a:solidFill>
                <a:effectLst/>
                <a:latin typeface="Segoe Print" panose="02000600000000000000" charset="0"/>
              </a:rPr>
              <a:t>尊敬的各位老师：上午好！</a:t>
            </a:r>
            <a:endParaRPr lang="zh-CN" altLang="en-US" b="0" i="0">
              <a:solidFill>
                <a:srgbClr val="121212"/>
              </a:solidFill>
              <a:effectLst/>
              <a:latin typeface="Segoe Print" panose="02000600000000000000" charset="0"/>
            </a:endParaRPr>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聚类后预测的一般过程如图所示。聚类的目的是根据它们隐含的相似性对不同的序列进行分组，以便可以构建少量的预测模型，而无需为每个基站构建单个模型的计算负担，不然这可能规模巨大，具体取决于空间区域的大小。相比之下，同一簇中相似时间序列的数量越多，对应的预测模型就会有更多的数据作为输入，这有利于提高预测性能，防止过拟合问题。现有研究已经表明，聚类可以显着提高预测性能，因为它增加了同一聚类中训练数据的一致性。</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20000"/>
              </a:lnSpc>
            </a:pPr>
            <a:r>
              <a:rPr lang="zh-CN" altLang="en-US">
                <a:latin typeface="微软雅黑" panose="020B0503020204020204" pitchFamily="34" charset="-122"/>
                <a:ea typeface="微软雅黑" panose="020B0503020204020204" pitchFamily="34" charset="-122"/>
                <a:sym typeface="+mn-ea"/>
              </a:rPr>
              <a:t>ARIMA 模型中的预测基于三类分量的加权线性组合，即自回归分量、差分分量和移动平均分量。可以使用贝叶斯信息准则来选择这些分量的顺序。HW 模型也是一种广泛使用的单变量时间序列预测模型，它是以下三个组件的组合：简单指数平滑 (ES)、Holt’s ES 和 Winter’s ES。其他统计模型：</a:t>
            </a:r>
            <a:r>
              <a:rPr lang="zh-CN" altLang="en-US">
                <a:latin typeface="微软雅黑" panose="020B0503020204020204" pitchFamily="34" charset="-122"/>
                <a:ea typeface="微软雅黑" panose="020B0503020204020204" pitchFamily="34" charset="-122"/>
                <a:sym typeface="+mn-ea"/>
              </a:rPr>
              <a:t>条件概率估计、</a:t>
            </a:r>
            <a:r>
              <a:rPr lang="en-US" altLang="zh-CN">
                <a:latin typeface="微软雅黑" panose="020B0503020204020204" pitchFamily="34" charset="-122"/>
                <a:ea typeface="微软雅黑" panose="020B0503020204020204" pitchFamily="34" charset="-122"/>
                <a:sym typeface="+mn-ea"/>
              </a:rPr>
              <a:t>ES</a:t>
            </a:r>
            <a:r>
              <a:rPr lang="zh-CN" altLang="en-US">
                <a:latin typeface="微软雅黑" panose="020B0503020204020204" pitchFamily="34" charset="-122"/>
                <a:ea typeface="微软雅黑" panose="020B0503020204020204" pitchFamily="34" charset="-122"/>
                <a:sym typeface="+mn-ea"/>
              </a:rPr>
              <a:t>指数平滑方法、基于顺序蒙特卡洛（SMC）的粒子滤波方法。</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ARIMA</a:t>
            </a:r>
            <a:r>
              <a:rPr lang="zh-CN" altLang="en-US"/>
              <a:t>是差分整合自回归移动平均模型。p是AR(自回归)项的阶数，表示y的当前值和前p个历史值有关。d是使序列平稳的最小差分阶数，一般是1阶。非平稳序列可以通过差分来得到平稳序列。q是MA(滑动平均)项的阶数。需要事先设定好，表示y的当前值和前q个历史值AR预测误差有关。</a:t>
            </a:r>
            <a:endParaRPr lang="zh-CN" altLang="en-US"/>
          </a:p>
          <a:p>
            <a:r>
              <a:rPr lang="zh-CN" altLang="en-US"/>
              <a:t>HW模型的一般表示为HW(p, q, s)，其中p表示趋势项的平滑系数，q表示趋势项的趋势系数，s表示季节性项的季节性周期。通过选择合适的参数值，可以对时间序列进行建模和预测。</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使用的机器学习模型包括随机森林 (RF)、LightGBM（基于决策树算法的分布式梯度提升框架）、高斯渐进回归 (GPR)、多元线性回归 (MLR) 等。</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当深度学习模型可以通过分布式和可扩展的方法（例如通过云计算）进行训练时，深度学习模型的主要优点包括高精度的预测性能和高可扩展性。主要缺点包括对数据和计算资源的高要求以及理论可解释性低，深度学习模型经常被批评为黑匣子。</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latin typeface="微软雅黑" panose="020B0503020204020204" pitchFamily="34" charset="-122"/>
                <a:ea typeface="微软雅黑" panose="020B0503020204020204" pitchFamily="34" charset="-122"/>
                <a:sym typeface="+mn-ea"/>
              </a:rPr>
              <a:t>考虑基于神经网络的深度学习模型，能够学习非常复杂的特征和模式，预测性能通常比传统机器学习模型更好，同时对于大规模和高维度的数据具有较强的表达能力。我们可以考虑结合</a:t>
            </a:r>
            <a:r>
              <a:rPr lang="en-US" altLang="zh-CN">
                <a:latin typeface="微软雅黑" panose="020B0503020204020204" pitchFamily="34" charset="-122"/>
                <a:ea typeface="微软雅黑" panose="020B0503020204020204" pitchFamily="34" charset="-122"/>
                <a:sym typeface="+mn-ea"/>
              </a:rPr>
              <a:t>RNN</a:t>
            </a:r>
            <a:r>
              <a:rPr lang="zh-CN" altLang="en-US">
                <a:latin typeface="微软雅黑" panose="020B0503020204020204" pitchFamily="34" charset="-122"/>
                <a:ea typeface="微软雅黑" panose="020B0503020204020204" pitchFamily="34" charset="-122"/>
                <a:sym typeface="+mn-ea"/>
              </a:rPr>
              <a:t>、</a:t>
            </a:r>
            <a:r>
              <a:rPr lang="en-US" altLang="zh-CN">
                <a:latin typeface="微软雅黑" panose="020B0503020204020204" pitchFamily="34" charset="-122"/>
                <a:ea typeface="微软雅黑" panose="020B0503020204020204" pitchFamily="34" charset="-122"/>
                <a:sym typeface="+mn-ea"/>
              </a:rPr>
              <a:t>LSTM</a:t>
            </a:r>
            <a:r>
              <a:rPr lang="zh-CN" altLang="en-US">
                <a:latin typeface="微软雅黑" panose="020B0503020204020204" pitchFamily="34" charset="-122"/>
                <a:ea typeface="微软雅黑" panose="020B0503020204020204" pitchFamily="34" charset="-122"/>
                <a:sym typeface="+mn-ea"/>
              </a:rPr>
              <a:t>、</a:t>
            </a:r>
            <a:r>
              <a:rPr lang="en-US" altLang="zh-CN">
                <a:latin typeface="微软雅黑" panose="020B0503020204020204" pitchFamily="34" charset="-122"/>
                <a:ea typeface="微软雅黑" panose="020B0503020204020204" pitchFamily="34" charset="-122"/>
                <a:sym typeface="+mn-ea"/>
              </a:rPr>
              <a:t>GRU</a:t>
            </a:r>
            <a:r>
              <a:rPr lang="zh-CN" altLang="en-US">
                <a:latin typeface="微软雅黑" panose="020B0503020204020204" pitchFamily="34" charset="-122"/>
                <a:ea typeface="微软雅黑" panose="020B0503020204020204" pitchFamily="34" charset="-122"/>
                <a:sym typeface="+mn-ea"/>
              </a:rPr>
              <a:t>、</a:t>
            </a:r>
            <a:r>
              <a:rPr lang="en-US" altLang="zh-CN">
                <a:latin typeface="微软雅黑" panose="020B0503020204020204" pitchFamily="34" charset="-122"/>
                <a:ea typeface="微软雅黑" panose="020B0503020204020204" pitchFamily="34" charset="-122"/>
                <a:sym typeface="+mn-ea"/>
              </a:rPr>
              <a:t>CNN</a:t>
            </a:r>
            <a:r>
              <a:rPr lang="zh-CN" altLang="en-US">
                <a:latin typeface="微软雅黑" panose="020B0503020204020204" pitchFamily="34" charset="-122"/>
                <a:ea typeface="微软雅黑" panose="020B0503020204020204" pitchFamily="34" charset="-122"/>
                <a:sym typeface="+mn-ea"/>
              </a:rPr>
              <a:t>、</a:t>
            </a:r>
            <a:r>
              <a:rPr lang="en-US" altLang="zh-CN">
                <a:latin typeface="微软雅黑" panose="020B0503020204020204" pitchFamily="34" charset="-122"/>
                <a:ea typeface="微软雅黑" panose="020B0503020204020204" pitchFamily="34" charset="-122"/>
                <a:sym typeface="+mn-ea"/>
              </a:rPr>
              <a:t>GNN</a:t>
            </a:r>
            <a:r>
              <a:rPr lang="zh-CN" altLang="en-US">
                <a:latin typeface="微软雅黑" panose="020B0503020204020204" pitchFamily="34" charset="-122"/>
                <a:ea typeface="微软雅黑" panose="020B0503020204020204" pitchFamily="34" charset="-122"/>
                <a:sym typeface="+mn-ea"/>
              </a:rPr>
              <a:t>等算法进行预测。</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latin typeface="微软雅黑" panose="020B0503020204020204" pitchFamily="34" charset="-122"/>
                <a:ea typeface="微软雅黑" panose="020B0503020204020204" pitchFamily="34" charset="-122"/>
                <a:sym typeface="+mn-ea"/>
              </a:rPr>
              <a:t>另外与单一结构的神经网络相比，不同类型神经网络的组合可能会更有前景，取得更好的性能。现有的一些比较好的流量预测算法也都是这种思路。</a:t>
            </a:r>
            <a:endParaRPr lang="zh-CN" altLang="en-US" b="1">
              <a:latin typeface="微软雅黑" panose="020B0503020204020204" pitchFamily="34" charset="-122"/>
              <a:ea typeface="微软雅黑" panose="020B0503020204020204" pitchFamily="34" charset="-122"/>
            </a:endParaRPr>
          </a:p>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图神经网络（GNN）可以联合利用时域中的蜂窝流量和空间域中蜂窝网络的物理或逻辑拓扑来做出准确的预测。在本文中，作者提出了一种基于时间序列相似性的图注意网络 TSGAN，用于时空蜂窝流量预测。仿真结果表明，TSGAN 在短期、中期和长期预测场景中优于现实世界蜂窝网络数据集上基于 GNN 或 GRU 的三种经典预测模型。</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TGW，全称 Tencent Gateway，是一套实现多网统一接入，支持自动负载均衡的系统。TGW 具有可靠性高，扩展性强，性能高，抗流量攻击能力强等特点，其主要提供 IP 收敛、多线接入和负载均衡的功能。</a:t>
            </a:r>
            <a:endParaRPr lang="zh-CN" altLang="en-US"/>
          </a:p>
          <a:p>
            <a:r>
              <a:rPr lang="zh-CN" altLang="en-US">
                <a:sym typeface="+mn-ea"/>
              </a:rPr>
              <a:t>最常用的 Web 服务器 Nginx，我们经常拿它作为 web 服务器的负载均衡器使用，也可以在网关中使用。</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a:latin typeface="微软雅黑" panose="020B0503020204020204" pitchFamily="34" charset="-122"/>
                <a:ea typeface="微软雅黑" panose="020B0503020204020204" pitchFamily="34" charset="-122"/>
                <a:sym typeface="+mn-ea"/>
              </a:rPr>
              <a:t>传统网络中的Gateway它可以是一个路由器、防火墙或代理服务器等</a:t>
            </a:r>
            <a:r>
              <a:rPr lang="zh-CN">
                <a:latin typeface="微软雅黑" panose="020B0503020204020204" pitchFamily="34" charset="-122"/>
                <a:ea typeface="微软雅黑" panose="020B0503020204020204" pitchFamily="34" charset="-122"/>
                <a:sym typeface="+mn-ea"/>
              </a:rPr>
              <a:t>。</a:t>
            </a:r>
            <a:endParaRPr lang="zh-CN" altLang="en-US"/>
          </a:p>
          <a:p>
            <a:r>
              <a:rPr lang="zh-CN" altLang="en-US"/>
              <a:t>API网关是随着微服务（Microservice）概念兴起的一种架构模式。原本一个庞大的单体应用（All in one）业务系统被拆分成许多微服务系统进行独立的维护和部署，服务拆分带来的变化是API的规模成倍增长，API的管理难度也在日益增加。API网关是运行于外部请求与内部服务之间的一个流量入口，实现对外部请求的协议转换、鉴权、流控、参数校验、监控等通用功能。</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a:t>现阶段基于</a:t>
            </a:r>
            <a:r>
              <a:rPr lang="en-US" altLang="zh-CN" b="1"/>
              <a:t>AI</a:t>
            </a:r>
            <a:r>
              <a:rPr lang="zh-CN" altLang="en-US" b="1"/>
              <a:t>的网关负载均衡算法非常少，但有一些面向</a:t>
            </a:r>
            <a:r>
              <a:rPr lang="en-US" altLang="zh-CN" b="1"/>
              <a:t>CPU</a:t>
            </a:r>
            <a:r>
              <a:rPr lang="zh-CN" altLang="en-US" b="1"/>
              <a:t>、</a:t>
            </a:r>
            <a:r>
              <a:rPr lang="en-US" altLang="zh-CN" b="1"/>
              <a:t>GPU</a:t>
            </a:r>
            <a:r>
              <a:rPr lang="zh-CN" altLang="en-US" b="1"/>
              <a:t>、内存等虚拟实例资源的算法，后续可以参考。</a:t>
            </a:r>
            <a:endParaRPr lang="zh-CN" altLang="en-US"/>
          </a:p>
          <a:p>
            <a:r>
              <a:rPr lang="zh-CN" altLang="en-US"/>
              <a:t>轮询算法：最简单且常见，它按顺序将请求依次分发给后端服务，实现请求的均匀分配。</a:t>
            </a:r>
            <a:endParaRPr lang="zh-CN" altLang="en-US"/>
          </a:p>
          <a:p>
            <a:r>
              <a:rPr lang="zh-CN" altLang="en-US"/>
              <a:t>加权轮询算法：加权轮询算法为不同的后端服务分配不同的权重，按照权重比例分发请求。具有较高权重的服务将接收到更多的请求。</a:t>
            </a:r>
            <a:endParaRPr lang="zh-CN" altLang="en-US"/>
          </a:p>
          <a:p>
            <a:r>
              <a:rPr lang="zh-CN" altLang="en-US"/>
              <a:t>随机算法：随机选择一个后端服务来处理每个请求。由于随机性，可能导致某些服务负载较高。</a:t>
            </a:r>
            <a:endParaRPr lang="zh-CN" altLang="en-US"/>
          </a:p>
          <a:p>
            <a:r>
              <a:rPr lang="zh-CN" altLang="en-US"/>
              <a:t>最少连接算法：根据当前连接到后端服务的请求数量选择最空闲的服务。</a:t>
            </a:r>
            <a:endParaRPr lang="zh-CN" altLang="en-US"/>
          </a:p>
          <a:p>
            <a:r>
              <a:rPr lang="zh-CN" altLang="en-US"/>
              <a:t>IP哈希算法：基于客户端的IP地址进行哈希计算，将相同IP的请求分发给同一后端服务，适用于需要保持会话一致性的场景。</a:t>
            </a:r>
            <a:endParaRPr lang="zh-CN" altLang="en-US"/>
          </a:p>
          <a:p>
            <a:r>
              <a:rPr lang="zh-CN" altLang="en-US"/>
              <a:t>最短响应时间算法：根据后端服务的响应时间选择最快的服务来处理请求。</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离线阶段主要用于训练预测模型，首先获取微服务集群在不同任务类型下的负载状态信息，以及在这些负载状态下的响应时间，并将这些作为训练预测模型的数据集。</a:t>
            </a:r>
            <a:endParaRPr lang="zh-CN" altLang="en-US"/>
          </a:p>
          <a:p>
            <a:r>
              <a:rPr lang="zh-CN" altLang="en-US"/>
              <a:t>在线阶段是根据训练好的预测模型选择服务器的过程。首先，当任务到达负载均衡调度器时，服务注册中心分析有哪些可用的微服务实例，并将这些微服务实例的信息发送到负载均衡调度器，然后在资源监控中获得服务器当前的资源使用情况，并使用训练好的机器学习模型预测每一个服务器在此任务下的响应时间，将预测的响应时间进行比较，选择具有最短预测响应时间的服务器，最后将任务以及相关服务器的信息发送给微服务执行器。</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网络负载均衡器会检查 IP 地址和其他网络信息，以最佳方式重定向流量。它们将跟踪应用程序流量的来源，并可以将一个静态 IP 地址分配给多个服务器。网络负载均衡器使用前面介绍的静态和动态负载均衡算法来均衡服务器负载。</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首先将流量预测问题分为两种主要类型——时间预测问题和时空预测问题，如图所示。图(a)描述了时间预测问题的形式，其中只有一个基站，并且只考虑连接到该基站的用户或设备的流量。在这种最简单的类型中，仅使用历史流量数据中的时间相关性。图(b)描述了时空预测问题的形式，其中用户已经从一个基站移动并连接到另一个基站，并伴随着切换过程。在这个更复杂的问题中，除了时间相关性之外，还考虑了多个基站或多个区域内的流量以及它们的空间相关性。</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用于网络流量预测的现实数据集主要有表中几个，他们都可以用于学术目的，并且没有任何限制。其中使用最广泛的是意大利的</a:t>
            </a:r>
            <a:r>
              <a:rPr lang="en-US" altLang="zh-CN"/>
              <a:t>telecom </a:t>
            </a:r>
            <a:r>
              <a:rPr lang="zh-CN" altLang="en-US"/>
              <a:t>米兰数据集。这些数据集大部分都是面向蜂窝网络预测的，面向集群流量的较少。</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预测性能可以通过一系列回归评估指标来衡量，例如均方误差（MSE）、均方根误差（RMSE）、</a:t>
            </a:r>
            <a:r>
              <a:rPr lang="zh-CN" altLang="en-US">
                <a:sym typeface="+mn-ea"/>
              </a:rPr>
              <a:t>平均绝对误差(MAE)、</a:t>
            </a:r>
            <a:r>
              <a:rPr lang="zh-CN" altLang="en-US"/>
              <a:t>平均绝对值百分比误差(MAPE)。另一个经常使用的度量是决定系数（即R2），它是相关系数的平方。决定系数R2的取值范围是[0,1]，衡量了模型对因变量变化的解释程度，即模型能够解释因变量的变异性，其值越大说明模型性能越好。</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调研发现流量预测流程分为四类，直接预测、分类后预测、分解后预测和聚类后预测，这需要使用不同的数据预处理技术。</a:t>
            </a:r>
            <a:endParaRPr lang="zh-CN" altLang="en-US"/>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分类后预测的一般流程如图所示，其中不同应用程序或服务的单独流量数据是从同一数据源收集的，例如，从同一基站或用户设备收集的原始数据包。深度包检测技术常用于提取传输数据的细节，成为流量分类的基础。</a:t>
            </a:r>
            <a:r>
              <a:rPr lang="zh-CN" altLang="en-US" b="1"/>
              <a:t>模型用于将数据包分类为特定的应用程序或相应的服务，例如电子邮件、短信、视频流、音频聊天或视频通话。然后，分别聚合流量，并进一步构建多个预测模型来预测各个应用程序的未来流量。</a:t>
            </a:r>
            <a:endParaRPr lang="zh-CN" altLang="en-US" b="1"/>
          </a:p>
        </p:txBody>
      </p:sp>
      <p:sp>
        <p:nvSpPr>
          <p:cNvPr id="4" name="灯片编号占位符 3"/>
          <p:cNvSpPr>
            <a:spLocks noGrp="1"/>
          </p:cNvSpPr>
          <p:nvPr>
            <p:ph type="sldNum" sz="quarter" idx="5"/>
          </p:nvPr>
        </p:nvSpPr>
        <p:spPr/>
        <p:txBody>
          <a:bodyPr/>
          <a:lstStyle/>
          <a:p>
            <a:fld id="{A21EE39E-CA4C-4F96-A80C-DC7C4173A55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37725" r="54755" b="38748"/>
          <a:stretch>
            <a:fillRect/>
          </a:stretch>
        </p:blipFill>
        <p:spPr>
          <a:xfrm>
            <a:off x="8940250" y="87003"/>
            <a:ext cx="3096419" cy="905185"/>
          </a:xfrm>
          <a:prstGeom prst="rect">
            <a:avLst/>
          </a:prstGeom>
        </p:spPr>
      </p:pic>
      <p:cxnSp>
        <p:nvCxnSpPr>
          <p:cNvPr id="7" name="直接连接符 6"/>
          <p:cNvCxnSpPr/>
          <p:nvPr userDrawn="1"/>
        </p:nvCxnSpPr>
        <p:spPr bwMode="auto">
          <a:xfrm>
            <a:off x="228600" y="828675"/>
            <a:ext cx="8591550" cy="0"/>
          </a:xfrm>
          <a:prstGeom prst="line">
            <a:avLst/>
          </a:prstGeom>
          <a:solidFill>
            <a:schemeClr val="accent1"/>
          </a:solidFill>
          <a:ln w="19050" cap="flat" cmpd="sng" algn="ctr">
            <a:solidFill>
              <a:srgbClr val="0046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37725" r="54755" b="38748"/>
          <a:stretch>
            <a:fillRect/>
          </a:stretch>
        </p:blipFill>
        <p:spPr>
          <a:xfrm>
            <a:off x="8940250" y="87003"/>
            <a:ext cx="3096419" cy="90518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4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4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B1C3CEF-B625-4558-9E75-934060632C1B}" type="slidenum">
              <a:rPr kumimoji="0" lang="zh-CN" altLang="en-US" sz="114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14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phone 6 floatin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331" cy="6858000"/>
          </a:xfrm>
          <a:prstGeom prst="rect">
            <a:avLst/>
          </a:prstGeom>
        </p:spPr>
      </p:pic>
      <p:sp>
        <p:nvSpPr>
          <p:cNvPr id="3" name="矩形 2"/>
          <p:cNvSpPr/>
          <p:nvPr userDrawn="1"/>
        </p:nvSpPr>
        <p:spPr>
          <a:xfrm>
            <a:off x="0" y="0"/>
            <a:ext cx="12192000" cy="6858000"/>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endParaRPr lang="zh-CN"/>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fld id="{F5B6FF96-A938-49B8-B295-396BB17957D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rtl="0" eaLnBrk="1" fontAlgn="base" hangingPunct="1">
        <a:lnSpc>
          <a:spcPct val="90000"/>
        </a:lnSpc>
        <a:spcBef>
          <a:spcPct val="0"/>
        </a:spcBef>
        <a:spcAft>
          <a:spcPct val="0"/>
        </a:spcAft>
        <a:defRPr sz="44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4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4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F42A982-3A61-4A3F-9BF9-00E23E2A1567}" type="slidenum">
              <a:rPr kumimoji="0" lang="zh-CN" altLang="en-US" sz="114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14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3" name="椭圆 13"/>
          <p:cNvSpPr>
            <a:spLocks noChangeArrowheads="1"/>
          </p:cNvSpPr>
          <p:nvPr/>
        </p:nvSpPr>
        <p:spPr bwMode="auto">
          <a:xfrm rot="3427999">
            <a:off x="4947592" y="727604"/>
            <a:ext cx="1211327" cy="1600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388" name="椭圆 7"/>
          <p:cNvSpPr>
            <a:spLocks noChangeArrowheads="1"/>
          </p:cNvSpPr>
          <p:nvPr/>
        </p:nvSpPr>
        <p:spPr bwMode="auto">
          <a:xfrm rot="2184271">
            <a:off x="2931395" y="3298642"/>
            <a:ext cx="1211262" cy="13493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391" name="文本框 12"/>
          <p:cNvSpPr txBox="1">
            <a:spLocks noChangeArrowheads="1"/>
          </p:cNvSpPr>
          <p:nvPr/>
        </p:nvSpPr>
        <p:spPr bwMode="auto">
          <a:xfrm>
            <a:off x="488584" y="3148965"/>
            <a:ext cx="2509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dirty="0">
                <a:solidFill>
                  <a:srgbClr val="00A5E0"/>
                </a:solidFill>
                <a:latin typeface="微软雅黑" panose="020B0503020204020204" pitchFamily="34" charset="-122"/>
                <a:ea typeface="微软雅黑" panose="020B0503020204020204" pitchFamily="34" charset="-122"/>
              </a:rPr>
              <a:t>日   期：</a:t>
            </a:r>
            <a:r>
              <a:rPr lang="en-US" altLang="zh-CN" sz="2000" b="1" dirty="0">
                <a:solidFill>
                  <a:srgbClr val="00A5E0"/>
                </a:solidFill>
                <a:latin typeface="微软雅黑" panose="020B0503020204020204" pitchFamily="34" charset="-122"/>
                <a:ea typeface="微软雅黑" panose="020B0503020204020204" pitchFamily="34" charset="-122"/>
              </a:rPr>
              <a:t>2017</a:t>
            </a:r>
            <a:r>
              <a:rPr lang="zh-CN" altLang="en-US" sz="2000" b="1" dirty="0">
                <a:solidFill>
                  <a:srgbClr val="00A5E0"/>
                </a:solidFill>
                <a:latin typeface="微软雅黑" panose="020B0503020204020204" pitchFamily="34" charset="-122"/>
                <a:ea typeface="微软雅黑" panose="020B0503020204020204" pitchFamily="34" charset="-122"/>
              </a:rPr>
              <a:t>年</a:t>
            </a:r>
            <a:r>
              <a:rPr lang="en-US" altLang="zh-CN" sz="2000" b="1" dirty="0">
                <a:solidFill>
                  <a:srgbClr val="00A5E0"/>
                </a:solidFill>
                <a:latin typeface="微软雅黑" panose="020B0503020204020204" pitchFamily="34" charset="-122"/>
                <a:ea typeface="微软雅黑" panose="020B0503020204020204" pitchFamily="34" charset="-122"/>
              </a:rPr>
              <a:t>1</a:t>
            </a:r>
            <a:r>
              <a:rPr lang="zh-CN" altLang="en-US" sz="2000" b="1" dirty="0">
                <a:solidFill>
                  <a:srgbClr val="00A5E0"/>
                </a:solidFill>
                <a:latin typeface="微软雅黑" panose="020B0503020204020204" pitchFamily="34" charset="-122"/>
                <a:ea typeface="微软雅黑" panose="020B0503020204020204" pitchFamily="34" charset="-122"/>
              </a:rPr>
              <a:t>月</a:t>
            </a:r>
            <a:endParaRPr lang="zh-CN" altLang="en-US" sz="2000" b="1" dirty="0">
              <a:solidFill>
                <a:srgbClr val="00A5E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0" y="1384879"/>
            <a:ext cx="9995338" cy="2842593"/>
            <a:chOff x="0" y="3071191"/>
            <a:chExt cx="8388626" cy="2842593"/>
          </a:xfrm>
        </p:grpSpPr>
        <p:sp>
          <p:nvSpPr>
            <p:cNvPr id="11" name="矩形 10"/>
            <p:cNvSpPr/>
            <p:nvPr/>
          </p:nvSpPr>
          <p:spPr>
            <a:xfrm>
              <a:off x="0" y="3071191"/>
              <a:ext cx="8388626" cy="2842593"/>
            </a:xfrm>
            <a:prstGeom prst="rect">
              <a:avLst/>
            </a:prstGeom>
            <a:solidFill>
              <a:srgbClr val="00A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952887" y="3345524"/>
              <a:ext cx="6424426" cy="2317895"/>
              <a:chOff x="3364482" y="2466802"/>
              <a:chExt cx="5984027" cy="2317895"/>
            </a:xfrm>
          </p:grpSpPr>
          <p:sp>
            <p:nvSpPr>
              <p:cNvPr id="13" name="矩形 12"/>
              <p:cNvSpPr/>
              <p:nvPr/>
            </p:nvSpPr>
            <p:spPr>
              <a:xfrm>
                <a:off x="3364482" y="2466802"/>
                <a:ext cx="1326583" cy="2317895"/>
              </a:xfrm>
              <a:prstGeom prst="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307367" y="3052907"/>
                <a:ext cx="4041142" cy="1088390"/>
              </a:xfrm>
              <a:prstGeom prst="rect">
                <a:avLst/>
              </a:prstGeom>
              <a:solidFill>
                <a:srgbClr val="00A5E0"/>
              </a:solidFill>
            </p:spPr>
            <p:txBody>
              <a:bodyPr wrap="square">
                <a:spAutoFit/>
              </a:bodyPr>
              <a:lstStyle/>
              <a:p>
                <a:pPr>
                  <a:lnSpc>
                    <a:spcPct val="120000"/>
                  </a:lnSpc>
                  <a:buFont typeface="Arial" panose="020B0604020202020204" pitchFamily="34" charset="0"/>
                  <a:buNone/>
                </a:pPr>
                <a:r>
                  <a:rPr lang="zh-CN" altLang="en-US" sz="5400" b="1" dirty="0">
                    <a:solidFill>
                      <a:schemeClr val="bg1"/>
                    </a:solidFill>
                    <a:latin typeface="微软雅黑" panose="020B0503020204020204" pitchFamily="34" charset="-122"/>
                    <a:ea typeface="微软雅黑" panose="020B0503020204020204" pitchFamily="34" charset="-122"/>
                  </a:rPr>
                  <a:t>多</a:t>
                </a:r>
                <a:r>
                  <a:rPr lang="en-US" altLang="zh-CN" sz="5400" b="1" dirty="0">
                    <a:solidFill>
                      <a:schemeClr val="bg1"/>
                    </a:solidFill>
                    <a:latin typeface="微软雅黑" panose="020B0503020204020204" pitchFamily="34" charset="-122"/>
                    <a:ea typeface="微软雅黑" panose="020B0503020204020204" pitchFamily="34" charset="-122"/>
                  </a:rPr>
                  <a:t> </a:t>
                </a:r>
                <a:r>
                  <a:rPr lang="zh-CN" altLang="en-US" sz="5400" b="1" dirty="0">
                    <a:solidFill>
                      <a:schemeClr val="bg1"/>
                    </a:solidFill>
                    <a:latin typeface="微软雅黑" panose="020B0503020204020204" pitchFamily="34" charset="-122"/>
                    <a:ea typeface="微软雅黑" panose="020B0503020204020204" pitchFamily="34" charset="-122"/>
                  </a:rPr>
                  <a:t>媒</a:t>
                </a:r>
                <a:r>
                  <a:rPr lang="en-US" altLang="zh-CN" sz="5400" b="1" dirty="0">
                    <a:solidFill>
                      <a:schemeClr val="bg1"/>
                    </a:solidFill>
                    <a:latin typeface="微软雅黑" panose="020B0503020204020204" pitchFamily="34" charset="-122"/>
                    <a:ea typeface="微软雅黑" panose="020B0503020204020204" pitchFamily="34" charset="-122"/>
                  </a:rPr>
                  <a:t> </a:t>
                </a:r>
                <a:r>
                  <a:rPr lang="zh-CN" altLang="en-US" sz="5400" b="1" dirty="0">
                    <a:solidFill>
                      <a:schemeClr val="bg1"/>
                    </a:solidFill>
                    <a:latin typeface="微软雅黑" panose="020B0503020204020204" pitchFamily="34" charset="-122"/>
                    <a:ea typeface="微软雅黑" panose="020B0503020204020204" pitchFamily="34" charset="-122"/>
                  </a:rPr>
                  <a:t>体</a:t>
                </a:r>
                <a:r>
                  <a:rPr lang="en-US" altLang="zh-CN" sz="5400" b="1" dirty="0">
                    <a:solidFill>
                      <a:schemeClr val="bg1"/>
                    </a:solidFill>
                    <a:latin typeface="微软雅黑" panose="020B0503020204020204" pitchFamily="34" charset="-122"/>
                    <a:ea typeface="微软雅黑" panose="020B0503020204020204" pitchFamily="34" charset="-122"/>
                  </a:rPr>
                  <a:t> </a:t>
                </a:r>
                <a:r>
                  <a:rPr lang="zh-CN" altLang="en-US" sz="5400" b="1" dirty="0">
                    <a:solidFill>
                      <a:schemeClr val="bg1"/>
                    </a:solidFill>
                    <a:latin typeface="微软雅黑" panose="020B0503020204020204" pitchFamily="34" charset="-122"/>
                    <a:ea typeface="微软雅黑" panose="020B0503020204020204" pitchFamily="34" charset="-122"/>
                  </a:rPr>
                  <a:t>组</a:t>
                </a:r>
                <a:r>
                  <a:rPr lang="en-US" altLang="zh-CN" sz="5400" b="1" dirty="0">
                    <a:solidFill>
                      <a:schemeClr val="bg1"/>
                    </a:solidFill>
                    <a:latin typeface="微软雅黑" panose="020B0503020204020204" pitchFamily="34" charset="-122"/>
                    <a:ea typeface="微软雅黑" panose="020B0503020204020204" pitchFamily="34" charset="-122"/>
                  </a:rPr>
                  <a:t> </a:t>
                </a:r>
                <a:r>
                  <a:rPr lang="zh-CN" altLang="en-US" sz="5400" b="1" dirty="0">
                    <a:solidFill>
                      <a:schemeClr val="bg1"/>
                    </a:solidFill>
                    <a:latin typeface="微软雅黑" panose="020B0503020204020204" pitchFamily="34" charset="-122"/>
                    <a:ea typeface="微软雅黑" panose="020B0503020204020204" pitchFamily="34" charset="-122"/>
                  </a:rPr>
                  <a:t>会</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496686" y="2473022"/>
                <a:ext cx="360000" cy="511034"/>
                <a:chOff x="1088136" y="1335024"/>
                <a:chExt cx="360000" cy="511034"/>
              </a:xfrm>
            </p:grpSpPr>
            <p:cxnSp>
              <p:nvCxnSpPr>
                <p:cNvPr id="16" name="直接连接符 15"/>
                <p:cNvCxnSpPr/>
                <p:nvPr/>
              </p:nvCxnSpPr>
              <p:spPr>
                <a:xfrm flipV="1">
                  <a:off x="1088136" y="1335024"/>
                  <a:ext cx="360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092732" y="1486058"/>
                  <a:ext cx="0" cy="3600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grpSp>
      <p:cxnSp>
        <p:nvCxnSpPr>
          <p:cNvPr id="18" name="直接连接符 17"/>
          <p:cNvCxnSpPr/>
          <p:nvPr/>
        </p:nvCxnSpPr>
        <p:spPr>
          <a:xfrm flipH="1" flipV="1">
            <a:off x="1094821" y="5557263"/>
            <a:ext cx="605902"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组合 264"/>
          <p:cNvGrpSpPr/>
          <p:nvPr/>
        </p:nvGrpSpPr>
        <p:grpSpPr bwMode="auto">
          <a:xfrm rot="10800000">
            <a:off x="-206375" y="-268288"/>
            <a:ext cx="1406525" cy="1492251"/>
            <a:chOff x="0" y="0"/>
            <a:chExt cx="1406701" cy="1491935"/>
          </a:xfrm>
        </p:grpSpPr>
        <p:sp>
          <p:nvSpPr>
            <p:cNvPr id="20" name="任意多边形 265"/>
            <p:cNvSpPr/>
            <p:nvPr/>
          </p:nvSpPr>
          <p:spPr bwMode="auto">
            <a:xfrm rot="1420605">
              <a:off x="390182" y="0"/>
              <a:ext cx="1016519" cy="1329727"/>
            </a:xfrm>
            <a:custGeom>
              <a:avLst/>
              <a:gdLst>
                <a:gd name="T0" fmla="*/ 478693 w 1016519"/>
                <a:gd name="T1" fmla="*/ 24933 h 1329727"/>
                <a:gd name="T2" fmla="*/ 563009 w 1016519"/>
                <a:gd name="T3" fmla="*/ 0 h 1329727"/>
                <a:gd name="T4" fmla="*/ 1016519 w 1016519"/>
                <a:gd name="T5" fmla="*/ 1034264 h 1329727"/>
                <a:gd name="T6" fmla="*/ 342692 w 1016519"/>
                <a:gd name="T7" fmla="*/ 1329727 h 1329727"/>
                <a:gd name="T8" fmla="*/ 229562 w 1016519"/>
                <a:gd name="T9" fmla="*/ 1240812 h 1329727"/>
                <a:gd name="T10" fmla="*/ 0 w 1016519"/>
                <a:gd name="T11" fmla="*/ 712875 h 1329727"/>
                <a:gd name="T12" fmla="*/ 478693 w 1016519"/>
                <a:gd name="T13" fmla="*/ 24933 h 1329727"/>
                <a:gd name="T14" fmla="*/ 0 60000 65536"/>
                <a:gd name="T15" fmla="*/ 0 60000 65536"/>
                <a:gd name="T16" fmla="*/ 0 60000 65536"/>
                <a:gd name="T17" fmla="*/ 0 60000 65536"/>
                <a:gd name="T18" fmla="*/ 0 60000 65536"/>
                <a:gd name="T19" fmla="*/ 0 60000 65536"/>
                <a:gd name="T20" fmla="*/ 0 60000 65536"/>
                <a:gd name="T21" fmla="*/ 0 w 1016519"/>
                <a:gd name="T22" fmla="*/ 0 h 1329727"/>
                <a:gd name="T23" fmla="*/ 1016519 w 1016519"/>
                <a:gd name="T24" fmla="*/ 1329727 h 13297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519" h="1329727">
                  <a:moveTo>
                    <a:pt x="478693" y="24933"/>
                  </a:moveTo>
                  <a:lnTo>
                    <a:pt x="563009" y="0"/>
                  </a:lnTo>
                  <a:lnTo>
                    <a:pt x="1016519" y="1034264"/>
                  </a:lnTo>
                  <a:lnTo>
                    <a:pt x="342692" y="1329727"/>
                  </a:lnTo>
                  <a:lnTo>
                    <a:pt x="229562" y="1240812"/>
                  </a:lnTo>
                  <a:cubicBezTo>
                    <a:pt x="87726" y="1105701"/>
                    <a:pt x="0" y="919047"/>
                    <a:pt x="0" y="712875"/>
                  </a:cubicBezTo>
                  <a:cubicBezTo>
                    <a:pt x="0" y="403617"/>
                    <a:pt x="197386" y="138275"/>
                    <a:pt x="478693" y="24933"/>
                  </a:cubicBezTo>
                  <a:close/>
                </a:path>
              </a:pathLst>
            </a:custGeom>
            <a:solidFill>
              <a:srgbClr val="00A5E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1" name="任意多边形 266"/>
            <p:cNvSpPr/>
            <p:nvPr/>
          </p:nvSpPr>
          <p:spPr bwMode="auto">
            <a:xfrm rot="1420605">
              <a:off x="0" y="718464"/>
              <a:ext cx="1210739" cy="773471"/>
            </a:xfrm>
            <a:custGeom>
              <a:avLst/>
              <a:gdLst>
                <a:gd name="T0" fmla="*/ 421072 w 1210739"/>
                <a:gd name="T1" fmla="*/ 51898 h 773471"/>
                <a:gd name="T2" fmla="*/ 689429 w 1210739"/>
                <a:gd name="T3" fmla="*/ 0 h 773471"/>
                <a:gd name="T4" fmla="*/ 1176929 w 1210739"/>
                <a:gd name="T5" fmla="*/ 193427 h 773471"/>
                <a:gd name="T6" fmla="*/ 1197235 w 1210739"/>
                <a:gd name="T7" fmla="*/ 217001 h 773471"/>
                <a:gd name="T8" fmla="*/ 1210739 w 1210739"/>
                <a:gd name="T9" fmla="*/ 247798 h 773471"/>
                <a:gd name="T10" fmla="*/ 11899 w 1210739"/>
                <a:gd name="T11" fmla="*/ 773471 h 773471"/>
                <a:gd name="T12" fmla="*/ 0 w 1210739"/>
                <a:gd name="T13" fmla="*/ 660400 h 773471"/>
                <a:gd name="T14" fmla="*/ 421072 w 1210739"/>
                <a:gd name="T15" fmla="*/ 51898 h 773471"/>
                <a:gd name="T16" fmla="*/ 0 60000 65536"/>
                <a:gd name="T17" fmla="*/ 0 60000 65536"/>
                <a:gd name="T18" fmla="*/ 0 60000 65536"/>
                <a:gd name="T19" fmla="*/ 0 60000 65536"/>
                <a:gd name="T20" fmla="*/ 0 60000 65536"/>
                <a:gd name="T21" fmla="*/ 0 60000 65536"/>
                <a:gd name="T22" fmla="*/ 0 60000 65536"/>
                <a:gd name="T23" fmla="*/ 0 60000 65536"/>
                <a:gd name="T24" fmla="*/ 0 w 1210739"/>
                <a:gd name="T25" fmla="*/ 0 h 773471"/>
                <a:gd name="T26" fmla="*/ 1210739 w 1210739"/>
                <a:gd name="T27" fmla="*/ 773471 h 7734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739" h="773471">
                  <a:moveTo>
                    <a:pt x="421072" y="51898"/>
                  </a:moveTo>
                  <a:cubicBezTo>
                    <a:pt x="503554" y="18479"/>
                    <a:pt x="594239" y="0"/>
                    <a:pt x="689429" y="0"/>
                  </a:cubicBezTo>
                  <a:cubicBezTo>
                    <a:pt x="879810" y="0"/>
                    <a:pt x="1052167" y="73918"/>
                    <a:pt x="1176929" y="193427"/>
                  </a:cubicBezTo>
                  <a:lnTo>
                    <a:pt x="1197235" y="217001"/>
                  </a:lnTo>
                  <a:lnTo>
                    <a:pt x="1210739" y="247798"/>
                  </a:lnTo>
                  <a:lnTo>
                    <a:pt x="11899" y="773471"/>
                  </a:lnTo>
                  <a:lnTo>
                    <a:pt x="0" y="660400"/>
                  </a:lnTo>
                  <a:cubicBezTo>
                    <a:pt x="0" y="386853"/>
                    <a:pt x="173626" y="152151"/>
                    <a:pt x="421072" y="51898"/>
                  </a:cubicBezTo>
                  <a:close/>
                </a:path>
              </a:pathLst>
            </a:custGeom>
            <a:solidFill>
              <a:srgbClr val="00A5E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2" name="组合 263"/>
          <p:cNvGrpSpPr/>
          <p:nvPr/>
        </p:nvGrpSpPr>
        <p:grpSpPr bwMode="auto">
          <a:xfrm>
            <a:off x="10975975" y="5659438"/>
            <a:ext cx="1406525" cy="1490662"/>
            <a:chOff x="0" y="0"/>
            <a:chExt cx="1406701" cy="1491935"/>
          </a:xfrm>
        </p:grpSpPr>
        <p:sp>
          <p:nvSpPr>
            <p:cNvPr id="23" name="任意多边形 259"/>
            <p:cNvSpPr/>
            <p:nvPr/>
          </p:nvSpPr>
          <p:spPr bwMode="auto">
            <a:xfrm rot="1420605">
              <a:off x="390182" y="0"/>
              <a:ext cx="1016519" cy="1329727"/>
            </a:xfrm>
            <a:custGeom>
              <a:avLst/>
              <a:gdLst>
                <a:gd name="T0" fmla="*/ 478693 w 1016519"/>
                <a:gd name="T1" fmla="*/ 24933 h 1329727"/>
                <a:gd name="T2" fmla="*/ 563009 w 1016519"/>
                <a:gd name="T3" fmla="*/ 0 h 1329727"/>
                <a:gd name="T4" fmla="*/ 1016519 w 1016519"/>
                <a:gd name="T5" fmla="*/ 1034264 h 1329727"/>
                <a:gd name="T6" fmla="*/ 342692 w 1016519"/>
                <a:gd name="T7" fmla="*/ 1329727 h 1329727"/>
                <a:gd name="T8" fmla="*/ 229562 w 1016519"/>
                <a:gd name="T9" fmla="*/ 1240812 h 1329727"/>
                <a:gd name="T10" fmla="*/ 0 w 1016519"/>
                <a:gd name="T11" fmla="*/ 712875 h 1329727"/>
                <a:gd name="T12" fmla="*/ 478693 w 1016519"/>
                <a:gd name="T13" fmla="*/ 24933 h 1329727"/>
                <a:gd name="T14" fmla="*/ 0 60000 65536"/>
                <a:gd name="T15" fmla="*/ 0 60000 65536"/>
                <a:gd name="T16" fmla="*/ 0 60000 65536"/>
                <a:gd name="T17" fmla="*/ 0 60000 65536"/>
                <a:gd name="T18" fmla="*/ 0 60000 65536"/>
                <a:gd name="T19" fmla="*/ 0 60000 65536"/>
                <a:gd name="T20" fmla="*/ 0 60000 65536"/>
                <a:gd name="T21" fmla="*/ 0 w 1016519"/>
                <a:gd name="T22" fmla="*/ 0 h 1329727"/>
                <a:gd name="T23" fmla="*/ 1016519 w 1016519"/>
                <a:gd name="T24" fmla="*/ 1329727 h 13297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519" h="1329727">
                  <a:moveTo>
                    <a:pt x="478693" y="24933"/>
                  </a:moveTo>
                  <a:lnTo>
                    <a:pt x="563009" y="0"/>
                  </a:lnTo>
                  <a:lnTo>
                    <a:pt x="1016519" y="1034264"/>
                  </a:lnTo>
                  <a:lnTo>
                    <a:pt x="342692" y="1329727"/>
                  </a:lnTo>
                  <a:lnTo>
                    <a:pt x="229562" y="1240812"/>
                  </a:lnTo>
                  <a:cubicBezTo>
                    <a:pt x="87726" y="1105701"/>
                    <a:pt x="0" y="919047"/>
                    <a:pt x="0" y="712875"/>
                  </a:cubicBezTo>
                  <a:cubicBezTo>
                    <a:pt x="0" y="403617"/>
                    <a:pt x="197386" y="138275"/>
                    <a:pt x="478693" y="24933"/>
                  </a:cubicBezTo>
                  <a:close/>
                </a:path>
              </a:pathLst>
            </a:custGeom>
            <a:solidFill>
              <a:srgbClr val="00A5E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 name="任意多边形 262"/>
            <p:cNvSpPr/>
            <p:nvPr/>
          </p:nvSpPr>
          <p:spPr bwMode="auto">
            <a:xfrm rot="1420605">
              <a:off x="0" y="718464"/>
              <a:ext cx="1210739" cy="773471"/>
            </a:xfrm>
            <a:custGeom>
              <a:avLst/>
              <a:gdLst>
                <a:gd name="T0" fmla="*/ 421072 w 1210739"/>
                <a:gd name="T1" fmla="*/ 51898 h 773471"/>
                <a:gd name="T2" fmla="*/ 689429 w 1210739"/>
                <a:gd name="T3" fmla="*/ 0 h 773471"/>
                <a:gd name="T4" fmla="*/ 1176929 w 1210739"/>
                <a:gd name="T5" fmla="*/ 193427 h 773471"/>
                <a:gd name="T6" fmla="*/ 1197235 w 1210739"/>
                <a:gd name="T7" fmla="*/ 217001 h 773471"/>
                <a:gd name="T8" fmla="*/ 1210739 w 1210739"/>
                <a:gd name="T9" fmla="*/ 247798 h 773471"/>
                <a:gd name="T10" fmla="*/ 11899 w 1210739"/>
                <a:gd name="T11" fmla="*/ 773471 h 773471"/>
                <a:gd name="T12" fmla="*/ 0 w 1210739"/>
                <a:gd name="T13" fmla="*/ 660400 h 773471"/>
                <a:gd name="T14" fmla="*/ 421072 w 1210739"/>
                <a:gd name="T15" fmla="*/ 51898 h 773471"/>
                <a:gd name="T16" fmla="*/ 0 60000 65536"/>
                <a:gd name="T17" fmla="*/ 0 60000 65536"/>
                <a:gd name="T18" fmla="*/ 0 60000 65536"/>
                <a:gd name="T19" fmla="*/ 0 60000 65536"/>
                <a:gd name="T20" fmla="*/ 0 60000 65536"/>
                <a:gd name="T21" fmla="*/ 0 60000 65536"/>
                <a:gd name="T22" fmla="*/ 0 60000 65536"/>
                <a:gd name="T23" fmla="*/ 0 60000 65536"/>
                <a:gd name="T24" fmla="*/ 0 w 1210739"/>
                <a:gd name="T25" fmla="*/ 0 h 773471"/>
                <a:gd name="T26" fmla="*/ 1210739 w 1210739"/>
                <a:gd name="T27" fmla="*/ 773471 h 7734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739" h="773471">
                  <a:moveTo>
                    <a:pt x="421072" y="51898"/>
                  </a:moveTo>
                  <a:cubicBezTo>
                    <a:pt x="503554" y="18479"/>
                    <a:pt x="594239" y="0"/>
                    <a:pt x="689429" y="0"/>
                  </a:cubicBezTo>
                  <a:cubicBezTo>
                    <a:pt x="879810" y="0"/>
                    <a:pt x="1052167" y="73918"/>
                    <a:pt x="1176929" y="193427"/>
                  </a:cubicBezTo>
                  <a:lnTo>
                    <a:pt x="1197235" y="217001"/>
                  </a:lnTo>
                  <a:lnTo>
                    <a:pt x="1210739" y="247798"/>
                  </a:lnTo>
                  <a:lnTo>
                    <a:pt x="11899" y="773471"/>
                  </a:lnTo>
                  <a:lnTo>
                    <a:pt x="0" y="660400"/>
                  </a:lnTo>
                  <a:cubicBezTo>
                    <a:pt x="0" y="386853"/>
                    <a:pt x="173626" y="152151"/>
                    <a:pt x="421072" y="51898"/>
                  </a:cubicBezTo>
                  <a:close/>
                </a:path>
              </a:pathLst>
            </a:custGeom>
            <a:solidFill>
              <a:srgbClr val="00A5E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26" name="矩形 25"/>
          <p:cNvSpPr/>
          <p:nvPr/>
        </p:nvSpPr>
        <p:spPr>
          <a:xfrm>
            <a:off x="4095132" y="4783122"/>
            <a:ext cx="2915285" cy="1383665"/>
          </a:xfrm>
          <a:prstGeom prst="rect">
            <a:avLst/>
          </a:prstGeom>
        </p:spPr>
        <p:txBody>
          <a:bodyPr wrap="none">
            <a:spAutoFit/>
          </a:bodyPr>
          <a:lstStyle/>
          <a:p>
            <a:pPr algn="ctr">
              <a:lnSpc>
                <a:spcPct val="150000"/>
              </a:lnSpc>
            </a:pPr>
            <a:r>
              <a:rPr lang="zh-CN" altLang="en-US" sz="2800" b="1">
                <a:solidFill>
                  <a:schemeClr val="accent4">
                    <a:lumMod val="95000"/>
                    <a:lumOff val="5000"/>
                  </a:schemeClr>
                </a:solidFill>
              </a:rPr>
              <a:t>汇报人：徐亮</a:t>
            </a:r>
            <a:endParaRPr lang="en-US" altLang="zh-CN" sz="2800" b="1">
              <a:solidFill>
                <a:schemeClr val="accent4">
                  <a:lumMod val="95000"/>
                  <a:lumOff val="5000"/>
                </a:schemeClr>
              </a:solidFill>
            </a:endParaRPr>
          </a:p>
          <a:p>
            <a:pPr algn="ctr">
              <a:lnSpc>
                <a:spcPct val="150000"/>
              </a:lnSpc>
            </a:pPr>
            <a:r>
              <a:rPr lang="en-US" altLang="zh-CN" sz="2800" b="1">
                <a:solidFill>
                  <a:schemeClr val="accent4">
                    <a:lumMod val="95000"/>
                    <a:lumOff val="5000"/>
                  </a:schemeClr>
                </a:solidFill>
              </a:rPr>
              <a:t>2024 </a:t>
            </a:r>
            <a:r>
              <a:rPr lang="zh-CN" altLang="en-US" sz="2800" b="1">
                <a:solidFill>
                  <a:schemeClr val="accent4">
                    <a:lumMod val="95000"/>
                    <a:lumOff val="5000"/>
                  </a:schemeClr>
                </a:solidFill>
              </a:rPr>
              <a:t>年</a:t>
            </a:r>
            <a:r>
              <a:rPr lang="en-US" altLang="zh-CN" sz="2800" b="1">
                <a:solidFill>
                  <a:schemeClr val="accent4">
                    <a:lumMod val="95000"/>
                    <a:lumOff val="5000"/>
                  </a:schemeClr>
                </a:solidFill>
              </a:rPr>
              <a:t> 6 </a:t>
            </a:r>
            <a:r>
              <a:rPr lang="zh-CN" altLang="en-US" sz="2800" b="1">
                <a:solidFill>
                  <a:schemeClr val="accent4">
                    <a:lumMod val="95000"/>
                    <a:lumOff val="5000"/>
                  </a:schemeClr>
                </a:solidFill>
              </a:rPr>
              <a:t>月</a:t>
            </a:r>
            <a:r>
              <a:rPr lang="en-US" altLang="zh-CN" sz="2800" b="1">
                <a:solidFill>
                  <a:schemeClr val="accent4">
                    <a:lumMod val="95000"/>
                    <a:lumOff val="5000"/>
                  </a:schemeClr>
                </a:solidFill>
              </a:rPr>
              <a:t> 14 </a:t>
            </a:r>
            <a:r>
              <a:rPr lang="zh-CN" altLang="en-US" sz="2800" b="1">
                <a:solidFill>
                  <a:schemeClr val="accent4">
                    <a:lumMod val="95000"/>
                    <a:lumOff val="5000"/>
                  </a:schemeClr>
                </a:solidFill>
              </a:rPr>
              <a:t>日</a:t>
            </a:r>
            <a:endParaRPr lang="zh-CN" altLang="en-US" sz="2800" b="1" dirty="0">
              <a:solidFill>
                <a:schemeClr val="accent4">
                  <a:lumMod val="95000"/>
                  <a:lumOff val="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838" y="1017879"/>
            <a:ext cx="5318231" cy="521970"/>
          </a:xfrm>
          <a:prstGeom prst="rect">
            <a:avLst/>
          </a:prstGeom>
          <a:noFill/>
        </p:spPr>
        <p:txBody>
          <a:bodyPr wrap="square" rtlCol="0">
            <a:spAutoFit/>
          </a:bodyPr>
          <a:lstStyle/>
          <a:p>
            <a:r>
              <a:rPr lang="zh-CN" altLang="en-US" sz="2800" b="1">
                <a:solidFill>
                  <a:srgbClr val="C00000"/>
                </a:solidFill>
              </a:rPr>
              <a:t>聚类后预测</a:t>
            </a:r>
            <a:endParaRPr lang="zh-CN" altLang="en-US" sz="2800" b="1">
              <a:solidFill>
                <a:srgbClr val="C00000"/>
              </a:solidFill>
            </a:endParaRPr>
          </a:p>
        </p:txBody>
      </p:sp>
      <p:pic>
        <p:nvPicPr>
          <p:cNvPr id="3" name="图片 2"/>
          <p:cNvPicPr>
            <a:picLocks noChangeAspect="1"/>
          </p:cNvPicPr>
          <p:nvPr/>
        </p:nvPicPr>
        <p:blipFill>
          <a:blip r:embed="rId1"/>
          <a:stretch>
            <a:fillRect/>
          </a:stretch>
        </p:blipFill>
        <p:spPr>
          <a:xfrm>
            <a:off x="563245" y="1721485"/>
            <a:ext cx="11299190" cy="40201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680" y="1017905"/>
            <a:ext cx="5926455" cy="521970"/>
          </a:xfrm>
          <a:prstGeom prst="rect">
            <a:avLst/>
          </a:prstGeom>
          <a:noFill/>
        </p:spPr>
        <p:txBody>
          <a:bodyPr wrap="square" rtlCol="0">
            <a:spAutoFit/>
          </a:bodyPr>
          <a:lstStyle/>
          <a:p>
            <a:r>
              <a:rPr lang="zh-CN" altLang="en-US" sz="2800" b="1">
                <a:solidFill>
                  <a:srgbClr val="C00000"/>
                </a:solidFill>
              </a:rPr>
              <a:t>流量预测模型分类：（</a:t>
            </a:r>
            <a:r>
              <a:rPr lang="en-US" altLang="zh-CN" sz="2800" b="1">
                <a:solidFill>
                  <a:srgbClr val="C00000"/>
                </a:solidFill>
              </a:rPr>
              <a:t>1</a:t>
            </a:r>
            <a:r>
              <a:rPr lang="zh-CN" altLang="en-US" sz="2800" b="1">
                <a:solidFill>
                  <a:srgbClr val="C00000"/>
                </a:solidFill>
              </a:rPr>
              <a:t>）统计模型</a:t>
            </a:r>
            <a:endParaRPr lang="zh-CN" altLang="en-US" sz="2800" b="1">
              <a:solidFill>
                <a:srgbClr val="C00000"/>
              </a:solidFill>
            </a:endParaRPr>
          </a:p>
        </p:txBody>
      </p:sp>
      <p:sp>
        <p:nvSpPr>
          <p:cNvPr id="3" name="文本框 2"/>
          <p:cNvSpPr txBox="1"/>
          <p:nvPr/>
        </p:nvSpPr>
        <p:spPr>
          <a:xfrm>
            <a:off x="1290743" y="1721465"/>
            <a:ext cx="9610513" cy="977265"/>
          </a:xfrm>
          <a:prstGeom prst="rect">
            <a:avLst/>
          </a:prstGeom>
          <a:noFill/>
        </p:spPr>
        <p:txBody>
          <a:bodyPr wrap="square" rtlCol="0">
            <a:spAutoFit/>
          </a:bodyPr>
          <a:p>
            <a:pPr>
              <a:lnSpc>
                <a:spcPct val="120000"/>
              </a:lnSpc>
            </a:pPr>
            <a:r>
              <a:rPr lang="zh-CN" altLang="en-US" sz="2400">
                <a:latin typeface="微软雅黑" panose="020B0503020204020204" pitchFamily="34" charset="-122"/>
                <a:ea typeface="微软雅黑" panose="020B0503020204020204" pitchFamily="34" charset="-122"/>
              </a:rPr>
              <a:t>       在流量预测中使用的统计模型主要包括时间序列模型、概率估计模型和粒子滤波模型。</a:t>
            </a:r>
            <a:endParaRPr lang="zh-CN" altLang="en-US" sz="2400">
              <a:latin typeface="微软雅黑" panose="020B0503020204020204" pitchFamily="34" charset="-122"/>
              <a:ea typeface="微软雅黑" panose="020B0503020204020204" pitchFamily="34" charset="-122"/>
            </a:endParaRPr>
          </a:p>
        </p:txBody>
      </p:sp>
      <p:graphicFrame>
        <p:nvGraphicFramePr>
          <p:cNvPr id="4" name="表格 7"/>
          <p:cNvGraphicFramePr>
            <a:graphicFrameLocks noGrp="1"/>
          </p:cNvGraphicFramePr>
          <p:nvPr>
            <p:custDataLst>
              <p:tags r:id="rId1"/>
            </p:custDataLst>
          </p:nvPr>
        </p:nvGraphicFramePr>
        <p:xfrm>
          <a:off x="995680" y="2880360"/>
          <a:ext cx="10001885" cy="4826635"/>
        </p:xfrm>
        <a:graphic>
          <a:graphicData uri="http://schemas.openxmlformats.org/drawingml/2006/table">
            <a:tbl>
              <a:tblPr firstRow="1" bandRow="1">
                <a:tableStyleId>{5C22544A-7EE6-4342-B048-85BDC9FD1C3A}</a:tableStyleId>
              </a:tblPr>
              <a:tblGrid>
                <a:gridCol w="2187575"/>
                <a:gridCol w="2629535"/>
                <a:gridCol w="3406140"/>
                <a:gridCol w="1778635"/>
              </a:tblGrid>
              <a:tr h="457200">
                <a:tc>
                  <a:txBody>
                    <a:bodyPr/>
                    <a:p>
                      <a:pPr algn="ctr"/>
                      <a:r>
                        <a:rPr lang="zh-CN" altLang="en-US" sz="2400">
                          <a:latin typeface="Times New Roman" panose="02020603050405020304" pitchFamily="18" charset="0"/>
                          <a:cs typeface="Times New Roman" panose="02020603050405020304" pitchFamily="18" charset="0"/>
                        </a:rPr>
                        <a:t>研究</a:t>
                      </a:r>
                      <a:endParaRPr lang="zh-CN" altLang="en-US" sz="24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2400">
                          <a:latin typeface="Times New Roman" panose="02020603050405020304" pitchFamily="18" charset="0"/>
                          <a:cs typeface="Times New Roman" panose="02020603050405020304" pitchFamily="18" charset="0"/>
                        </a:rPr>
                        <a:t>模型类型</a:t>
                      </a:r>
                      <a:endParaRPr lang="zh-CN" altLang="en-US" sz="2400">
                        <a:latin typeface="Times New Roman" panose="02020603050405020304" pitchFamily="18" charset="0"/>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cs typeface="Times New Roman" panose="02020603050405020304" pitchFamily="18" charset="0"/>
                        </a:rPr>
                        <a:t>Baseline</a:t>
                      </a:r>
                      <a:endParaRPr lang="zh-CN" altLang="en-US" sz="24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2400">
                          <a:latin typeface="Times New Roman" panose="02020603050405020304" pitchFamily="18" charset="0"/>
                          <a:cs typeface="Times New Roman" panose="02020603050405020304" pitchFamily="18" charset="0"/>
                        </a:rPr>
                        <a:t>评价指标</a:t>
                      </a:r>
                      <a:endParaRPr lang="zh-CN" altLang="en-US" sz="2400">
                        <a:latin typeface="Times New Roman" panose="02020603050405020304" pitchFamily="18" charset="0"/>
                        <a:cs typeface="Times New Roman" panose="02020603050405020304" pitchFamily="18" charset="0"/>
                      </a:endParaRPr>
                    </a:p>
                  </a:txBody>
                  <a:tcPr anchor="ctr" anchorCtr="0"/>
                </a:tc>
              </a:tr>
              <a:tr h="1005840">
                <a:tc>
                  <a:txBody>
                    <a:bodyPr/>
                    <a:p>
                      <a:pPr algn="ctr"/>
                      <a:r>
                        <a:rPr lang="zh-CN" altLang="en-US" sz="2000">
                          <a:latin typeface="Times New Roman" panose="02020603050405020304" pitchFamily="18" charset="0"/>
                          <a:cs typeface="Times New Roman" panose="02020603050405020304" pitchFamily="18" charset="0"/>
                        </a:rPr>
                        <a:t>Huang and Xiao (2020)</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2000">
                          <a:latin typeface="Times New Roman" panose="02020603050405020304" pitchFamily="18" charset="0"/>
                          <a:cs typeface="Times New Roman" panose="02020603050405020304" pitchFamily="18" charset="0"/>
                        </a:rPr>
                        <a:t>Conditional Probability Estimation</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algn="ctr">
                        <a:buNone/>
                      </a:pPr>
                      <a:r>
                        <a:rPr lang="zh-CN" altLang="en-US" sz="2000">
                          <a:latin typeface="Times New Roman" panose="02020603050405020304" pitchFamily="18" charset="0"/>
                          <a:cs typeface="Times New Roman" panose="02020603050405020304" pitchFamily="18" charset="0"/>
                        </a:rPr>
                        <a:t>Additive HW, Multiplicative HW, XGBoost, RNN</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1800">
                          <a:latin typeface="Times New Roman" panose="02020603050405020304" pitchFamily="18" charset="0"/>
                          <a:cs typeface="Times New Roman" panose="02020603050405020304" pitchFamily="18" charset="0"/>
                        </a:rPr>
                        <a:t>MAPE</a:t>
                      </a:r>
                      <a:endParaRPr lang="zh-CN" altLang="en-US" sz="1800">
                        <a:latin typeface="Times New Roman" panose="02020603050405020304" pitchFamily="18" charset="0"/>
                        <a:cs typeface="Times New Roman" panose="02020603050405020304" pitchFamily="18" charset="0"/>
                      </a:endParaRPr>
                    </a:p>
                  </a:txBody>
                  <a:tcPr anchor="ctr" anchorCtr="0"/>
                </a:tc>
              </a:tr>
              <a:tr h="701040">
                <a:tc>
                  <a:txBody>
                    <a:bodyPr/>
                    <a:p>
                      <a:pPr algn="ctr"/>
                      <a:r>
                        <a:rPr lang="en-US" altLang="zh-CN" sz="2000">
                          <a:latin typeface="Times New Roman" panose="02020603050405020304" pitchFamily="18" charset="0"/>
                          <a:cs typeface="Times New Roman" panose="02020603050405020304" pitchFamily="18" charset="0"/>
                        </a:rPr>
                        <a:t>Tran et al. (2020)</a:t>
                      </a:r>
                      <a:endParaRPr lang="en-US" altLang="zh-CN" sz="20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Times New Roman" panose="02020603050405020304" pitchFamily="18" charset="0"/>
                          <a:cs typeface="Times New Roman" panose="02020603050405020304" pitchFamily="18" charset="0"/>
                        </a:rPr>
                        <a:t>E</a:t>
                      </a:r>
                      <a:r>
                        <a:rPr lang="zh-CN" altLang="en-US" sz="2000">
                          <a:latin typeface="Times New Roman" panose="02020603050405020304" pitchFamily="18" charset="0"/>
                          <a:cs typeface="Times New Roman" panose="02020603050405020304" pitchFamily="18" charset="0"/>
                        </a:rPr>
                        <a:t>xponential </a:t>
                      </a:r>
                      <a:r>
                        <a:rPr lang="en-US" altLang="zh-CN" sz="2000">
                          <a:latin typeface="Times New Roman" panose="02020603050405020304" pitchFamily="18" charset="0"/>
                          <a:cs typeface="Times New Roman" panose="02020603050405020304" pitchFamily="18" charset="0"/>
                        </a:rPr>
                        <a:t>S</a:t>
                      </a:r>
                      <a:r>
                        <a:rPr lang="zh-CN" altLang="en-US" sz="2000">
                          <a:latin typeface="Times New Roman" panose="02020603050405020304" pitchFamily="18" charset="0"/>
                          <a:cs typeface="Times New Roman" panose="02020603050405020304" pitchFamily="18" charset="0"/>
                        </a:rPr>
                        <a:t>moothing</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SARIMA</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1800">
                          <a:latin typeface="Times New Roman" panose="02020603050405020304" pitchFamily="18" charset="0"/>
                          <a:cs typeface="Times New Roman" panose="02020603050405020304" pitchFamily="18" charset="0"/>
                        </a:rPr>
                        <a:t>RMSE</a:t>
                      </a:r>
                      <a:endParaRPr lang="zh-CN" altLang="en-US" sz="1800">
                        <a:latin typeface="Times New Roman" panose="02020603050405020304" pitchFamily="18" charset="0"/>
                        <a:cs typeface="Times New Roman" panose="02020603050405020304" pitchFamily="18" charset="0"/>
                      </a:endParaRPr>
                    </a:p>
                  </a:txBody>
                  <a:tcPr anchor="ctr" anchorCtr="0"/>
                </a:tc>
              </a:tr>
              <a:tr h="701040">
                <a:tc>
                  <a:txBody>
                    <a:bodyPr/>
                    <a:p>
                      <a:pPr algn="ctr"/>
                      <a:r>
                        <a:rPr lang="zh-CN" altLang="en-US" sz="2000">
                          <a:latin typeface="Times New Roman" panose="02020603050405020304" pitchFamily="18" charset="0"/>
                          <a:cs typeface="Times New Roman" panose="02020603050405020304" pitchFamily="18" charset="0"/>
                        </a:rPr>
                        <a:t>Wang, Zang et al. (2020)</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AR</a:t>
                      </a:r>
                      <a:r>
                        <a:rPr lang="en-US" altLang="zh-CN" sz="2000">
                          <a:latin typeface="Times New Roman" panose="02020603050405020304" pitchFamily="18" charset="0"/>
                          <a:cs typeface="Times New Roman" panose="02020603050405020304" pitchFamily="18" charset="0"/>
                        </a:rPr>
                        <a:t>I</a:t>
                      </a:r>
                      <a:r>
                        <a:rPr lang="zh-CN" altLang="en-US" sz="2000">
                          <a:latin typeface="Times New Roman" panose="02020603050405020304" pitchFamily="18" charset="0"/>
                          <a:cs typeface="Times New Roman" panose="02020603050405020304" pitchFamily="18" charset="0"/>
                        </a:rPr>
                        <a:t>MA</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N/A</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1800">
                          <a:latin typeface="Times New Roman" panose="02020603050405020304" pitchFamily="18" charset="0"/>
                          <a:cs typeface="Times New Roman" panose="02020603050405020304" pitchFamily="18" charset="0"/>
                        </a:rPr>
                        <a:t>MSE, MAE</a:t>
                      </a:r>
                      <a:endParaRPr lang="zh-CN" altLang="en-US" sz="1800">
                        <a:latin typeface="Times New Roman" panose="02020603050405020304" pitchFamily="18" charset="0"/>
                        <a:cs typeface="Times New Roman" panose="02020603050405020304" pitchFamily="18" charset="0"/>
                      </a:endParaRPr>
                    </a:p>
                  </a:txBody>
                  <a:tcPr anchor="ctr" anchorCtr="0"/>
                </a:tc>
              </a:tr>
              <a:tr h="701040">
                <a:tc>
                  <a:txBody>
                    <a:bodyPr/>
                    <a:p>
                      <a:pPr algn="ctr">
                        <a:buNone/>
                      </a:pPr>
                      <a:r>
                        <a:rPr lang="zh-CN" altLang="en-US" sz="2000">
                          <a:latin typeface="Times New Roman" panose="02020603050405020304" pitchFamily="18" charset="0"/>
                          <a:cs typeface="Times New Roman" panose="02020603050405020304" pitchFamily="18" charset="0"/>
                        </a:rPr>
                        <a:t>Zhou et al. (202</a:t>
                      </a:r>
                      <a:r>
                        <a:rPr lang="en-US" altLang="zh-CN" sz="2000">
                          <a:latin typeface="Times New Roman" panose="02020603050405020304" pitchFamily="18" charset="0"/>
                          <a:cs typeface="Times New Roman" panose="02020603050405020304" pitchFamily="18" charset="0"/>
                        </a:rPr>
                        <a:t>1</a:t>
                      </a:r>
                      <a:r>
                        <a:rPr lang="zh-CN" altLang="en-US" sz="2000">
                          <a:latin typeface="Times New Roman" panose="02020603050405020304" pitchFamily="18" charset="0"/>
                          <a:cs typeface="Times New Roman" panose="02020603050405020304" pitchFamily="18" charset="0"/>
                        </a:rPr>
                        <a:t>)</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Improved HW</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OGD, LSTM, HW</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algn="ctr">
                        <a:buNone/>
                      </a:pPr>
                      <a:r>
                        <a:rPr lang="zh-CN" altLang="en-US" sz="1800">
                          <a:latin typeface="Times New Roman" panose="02020603050405020304" pitchFamily="18" charset="0"/>
                          <a:cs typeface="Times New Roman" panose="02020603050405020304" pitchFamily="18" charset="0"/>
                        </a:rPr>
                        <a:t>R</a:t>
                      </a:r>
                      <a:r>
                        <a:rPr lang="en-US" altLang="zh-CN" sz="1800" baseline="30000">
                          <a:latin typeface="Times New Roman" panose="02020603050405020304" pitchFamily="18" charset="0"/>
                          <a:cs typeface="Times New Roman" panose="02020603050405020304" pitchFamily="18" charset="0"/>
                        </a:rPr>
                        <a:t>2</a:t>
                      </a:r>
                      <a:endParaRPr lang="en-US" altLang="zh-CN" sz="1800" baseline="30000">
                        <a:latin typeface="Times New Roman" panose="02020603050405020304" pitchFamily="18" charset="0"/>
                        <a:cs typeface="Times New Roman" panose="02020603050405020304" pitchFamily="18" charset="0"/>
                      </a:endParaRPr>
                    </a:p>
                  </a:txBody>
                  <a:tcPr anchor="ctr" anchorCtr="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680" y="1017905"/>
            <a:ext cx="6584950" cy="521970"/>
          </a:xfrm>
          <a:prstGeom prst="rect">
            <a:avLst/>
          </a:prstGeom>
          <a:noFill/>
        </p:spPr>
        <p:txBody>
          <a:bodyPr wrap="square" rtlCol="0">
            <a:spAutoFit/>
          </a:bodyPr>
          <a:lstStyle/>
          <a:p>
            <a:r>
              <a:rPr lang="zh-CN" altLang="en-US" sz="2800" b="1">
                <a:solidFill>
                  <a:srgbClr val="C00000"/>
                </a:solidFill>
              </a:rPr>
              <a:t>流量预测模型分类：（</a:t>
            </a:r>
            <a:r>
              <a:rPr lang="en-US" altLang="zh-CN" sz="2800" b="1">
                <a:solidFill>
                  <a:srgbClr val="C00000"/>
                </a:solidFill>
              </a:rPr>
              <a:t>1</a:t>
            </a:r>
            <a:r>
              <a:rPr lang="zh-CN" altLang="en-US" sz="2800" b="1">
                <a:solidFill>
                  <a:srgbClr val="C00000"/>
                </a:solidFill>
              </a:rPr>
              <a:t>）统计模型</a:t>
            </a:r>
            <a:endParaRPr lang="zh-CN" altLang="en-US" sz="2800" b="1">
              <a:solidFill>
                <a:srgbClr val="C00000"/>
              </a:solidFill>
            </a:endParaRPr>
          </a:p>
        </p:txBody>
      </p:sp>
      <p:sp>
        <p:nvSpPr>
          <p:cNvPr id="3" name="文本框 2"/>
          <p:cNvSpPr txBox="1"/>
          <p:nvPr/>
        </p:nvSpPr>
        <p:spPr>
          <a:xfrm>
            <a:off x="1290955" y="1721485"/>
            <a:ext cx="9610725" cy="4601210"/>
          </a:xfrm>
          <a:prstGeom prst="rect">
            <a:avLst/>
          </a:prstGeom>
          <a:noFill/>
        </p:spPr>
        <p:txBody>
          <a:bodyPr wrap="square" rtlCol="0">
            <a:noAutofit/>
          </a:bodyPr>
          <a:p>
            <a:pPr>
              <a:lnSpc>
                <a:spcPct val="120000"/>
              </a:lnSpc>
            </a:pPr>
            <a:r>
              <a:rPr lang="zh-CN" altLang="en-US" sz="2400">
                <a:latin typeface="微软雅黑" panose="020B0503020204020204" pitchFamily="34" charset="-122"/>
                <a:ea typeface="微软雅黑" panose="020B0503020204020204" pitchFamily="34" charset="-122"/>
              </a:rPr>
              <a:t>       在流量预测中使用的统计模型主要包括时间序列模型、概率估计模型和粒子滤波模型。其中一些代表性的模型包括ARIMA模型和Holt-Winters（HW）模型。</a:t>
            </a:r>
            <a:endParaRPr lang="zh-CN" altLang="en-US" sz="2400">
              <a:latin typeface="微软雅黑" panose="020B0503020204020204" pitchFamily="34" charset="-122"/>
              <a:ea typeface="微软雅黑" panose="020B0503020204020204" pitchFamily="34" charset="-122"/>
            </a:endParaRPr>
          </a:p>
          <a:p>
            <a:pPr>
              <a:lnSpc>
                <a:spcPct val="120000"/>
              </a:lnSpc>
            </a:pPr>
            <a:r>
              <a:rPr lang="en-US" altLang="zh-CN" sz="2400">
                <a:latin typeface="微软雅黑" panose="020B0503020204020204" pitchFamily="34" charset="-122"/>
                <a:ea typeface="微软雅黑" panose="020B0503020204020204" pitchFamily="34" charset="-122"/>
              </a:rPr>
              <a:t>       ARIMA（Autoregressive Integrated Moving Average）是一种单变量时间序列模型</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其预测是基于三种组成部分的加权线性组合，即自回归、差分和移动平均</a:t>
            </a:r>
            <a:r>
              <a:rPr lang="zh-CN" altLang="en-US" sz="2400">
                <a:latin typeface="微软雅黑" panose="020B0503020204020204" pitchFamily="34" charset="-122"/>
                <a:ea typeface="微软雅黑" panose="020B0503020204020204" pitchFamily="34" charset="-122"/>
              </a:rPr>
              <a:t>部分。</a:t>
            </a:r>
            <a:r>
              <a:rPr lang="en-US" altLang="zh-CN" sz="2400">
                <a:latin typeface="微软雅黑" panose="020B0503020204020204" pitchFamily="34" charset="-122"/>
                <a:ea typeface="微软雅黑" panose="020B0503020204020204" pitchFamily="34" charset="-122"/>
              </a:rPr>
              <a:t>ARIMA(p, d, q) 中，p</a:t>
            </a:r>
            <a:r>
              <a:rPr lang="zh-CN" altLang="en-US" sz="2400">
                <a:latin typeface="微软雅黑" panose="020B0503020204020204" pitchFamily="34" charset="-122"/>
                <a:ea typeface="微软雅黑" panose="020B0503020204020204" pitchFamily="34" charset="-122"/>
              </a:rPr>
              <a:t>是自回归项的阶数，</a:t>
            </a:r>
            <a:r>
              <a:rPr lang="en-US" altLang="zh-CN" sz="2400">
                <a:latin typeface="微软雅黑" panose="020B0503020204020204" pitchFamily="34" charset="-122"/>
                <a:ea typeface="微软雅黑" panose="020B0503020204020204" pitchFamily="34" charset="-122"/>
              </a:rPr>
              <a:t>d</a:t>
            </a:r>
            <a:r>
              <a:rPr lang="zh-CN" altLang="en-US" sz="2400">
                <a:latin typeface="微软雅黑" panose="020B0503020204020204" pitchFamily="34" charset="-122"/>
                <a:ea typeface="微软雅黑" panose="020B0503020204020204" pitchFamily="34" charset="-122"/>
              </a:rPr>
              <a:t>是使序列平稳的最小差分阶数，</a:t>
            </a:r>
            <a:r>
              <a:rPr lang="en-US" altLang="zh-CN" sz="2400">
                <a:latin typeface="微软雅黑" panose="020B0503020204020204" pitchFamily="34" charset="-122"/>
                <a:ea typeface="微软雅黑" panose="020B0503020204020204" pitchFamily="34" charset="-122"/>
              </a:rPr>
              <a:t>q</a:t>
            </a:r>
            <a:r>
              <a:rPr lang="zh-CN" altLang="en-US" sz="2400">
                <a:latin typeface="微软雅黑" panose="020B0503020204020204" pitchFamily="34" charset="-122"/>
                <a:ea typeface="微软雅黑" panose="020B0503020204020204" pitchFamily="34" charset="-122"/>
              </a:rPr>
              <a:t>是滑动平均项的阶数。</a:t>
            </a:r>
            <a:endParaRPr lang="zh-CN" altLang="en-US" sz="2400">
              <a:latin typeface="微软雅黑" panose="020B0503020204020204" pitchFamily="34" charset="-122"/>
              <a:ea typeface="微软雅黑" panose="020B0503020204020204" pitchFamily="34" charset="-122"/>
            </a:endParaRPr>
          </a:p>
          <a:p>
            <a:pPr>
              <a:lnSpc>
                <a:spcPct val="120000"/>
              </a:lnSpc>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HW模型也是一种单变量时间序列预测模型，适用于具有趋势和季节性的数据。它由以下三个部分组成：简单指数平滑（ES）、Holt指数平滑和Winter指数平滑。</a:t>
            </a:r>
            <a:endParaRPr lang="zh-CN" altLang="en-US" sz="2400">
              <a:latin typeface="微软雅黑" panose="020B0503020204020204" pitchFamily="34" charset="-122"/>
              <a:ea typeface="微软雅黑" panose="020B0503020204020204" pitchFamily="34" charset="-122"/>
            </a:endParaRPr>
          </a:p>
          <a:p>
            <a:pPr>
              <a:lnSpc>
                <a:spcPct val="120000"/>
              </a:lnSpc>
            </a:pP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680" y="1017905"/>
            <a:ext cx="6710680" cy="521970"/>
          </a:xfrm>
          <a:prstGeom prst="rect">
            <a:avLst/>
          </a:prstGeom>
          <a:noFill/>
        </p:spPr>
        <p:txBody>
          <a:bodyPr wrap="square" rtlCol="0">
            <a:spAutoFit/>
          </a:bodyPr>
          <a:lstStyle/>
          <a:p>
            <a:r>
              <a:rPr lang="zh-CN" altLang="en-US" sz="2800" b="1">
                <a:solidFill>
                  <a:srgbClr val="C00000"/>
                </a:solidFill>
              </a:rPr>
              <a:t>流量预测模型分类：（</a:t>
            </a:r>
            <a:r>
              <a:rPr lang="en-US" altLang="zh-CN" sz="2800" b="1">
                <a:solidFill>
                  <a:srgbClr val="C00000"/>
                </a:solidFill>
              </a:rPr>
              <a:t>2</a:t>
            </a:r>
            <a:r>
              <a:rPr lang="zh-CN" altLang="en-US" sz="2800" b="1">
                <a:solidFill>
                  <a:srgbClr val="C00000"/>
                </a:solidFill>
              </a:rPr>
              <a:t>）机器学习模型</a:t>
            </a:r>
            <a:endParaRPr lang="zh-CN" altLang="en-US" sz="2800" b="1">
              <a:solidFill>
                <a:srgbClr val="C00000"/>
              </a:solidFill>
            </a:endParaRPr>
          </a:p>
        </p:txBody>
      </p:sp>
      <p:graphicFrame>
        <p:nvGraphicFramePr>
          <p:cNvPr id="4" name="表格 7"/>
          <p:cNvGraphicFramePr>
            <a:graphicFrameLocks noGrp="1"/>
          </p:cNvGraphicFramePr>
          <p:nvPr>
            <p:custDataLst>
              <p:tags r:id="rId1"/>
            </p:custDataLst>
          </p:nvPr>
        </p:nvGraphicFramePr>
        <p:xfrm>
          <a:off x="758190" y="2680335"/>
          <a:ext cx="11103906" cy="3868420"/>
        </p:xfrm>
        <a:graphic>
          <a:graphicData uri="http://schemas.openxmlformats.org/drawingml/2006/table">
            <a:tbl>
              <a:tblPr firstRow="1" bandRow="1">
                <a:tableStyleId>{5C22544A-7EE6-4342-B048-85BDC9FD1C3A}</a:tableStyleId>
              </a:tblPr>
              <a:tblGrid>
                <a:gridCol w="2649855"/>
                <a:gridCol w="2494280"/>
                <a:gridCol w="3851910"/>
                <a:gridCol w="1945640"/>
              </a:tblGrid>
              <a:tr h="458470">
                <a:tc>
                  <a:txBody>
                    <a:bodyPr/>
                    <a:p>
                      <a:pPr algn="ctr"/>
                      <a:r>
                        <a:rPr lang="zh-CN" altLang="en-US" sz="2400">
                          <a:latin typeface="Times New Roman" panose="02020603050405020304" pitchFamily="18" charset="0"/>
                          <a:cs typeface="Times New Roman" panose="02020603050405020304" pitchFamily="18" charset="0"/>
                        </a:rPr>
                        <a:t>研究</a:t>
                      </a:r>
                      <a:endParaRPr lang="zh-CN" altLang="en-US" sz="24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2400">
                          <a:latin typeface="Times New Roman" panose="02020603050405020304" pitchFamily="18" charset="0"/>
                          <a:cs typeface="Times New Roman" panose="02020603050405020304" pitchFamily="18" charset="0"/>
                        </a:rPr>
                        <a:t>模型类型</a:t>
                      </a:r>
                      <a:endParaRPr lang="zh-CN" altLang="en-US" sz="2400">
                        <a:latin typeface="Times New Roman" panose="02020603050405020304" pitchFamily="18" charset="0"/>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cs typeface="Times New Roman" panose="02020603050405020304" pitchFamily="18" charset="0"/>
                        </a:rPr>
                        <a:t>Baseline</a:t>
                      </a:r>
                      <a:endParaRPr lang="zh-CN" altLang="en-US" sz="24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2400">
                          <a:latin typeface="Times New Roman" panose="02020603050405020304" pitchFamily="18" charset="0"/>
                          <a:cs typeface="Times New Roman" panose="02020603050405020304" pitchFamily="18" charset="0"/>
                        </a:rPr>
                        <a:t>评价指标</a:t>
                      </a:r>
                      <a:endParaRPr lang="zh-CN" altLang="en-US" sz="2400">
                        <a:latin typeface="Times New Roman" panose="02020603050405020304" pitchFamily="18" charset="0"/>
                        <a:cs typeface="Times New Roman" panose="02020603050405020304" pitchFamily="18" charset="0"/>
                      </a:endParaRPr>
                    </a:p>
                  </a:txBody>
                  <a:tcPr anchor="ctr" anchorCtr="0"/>
                </a:tc>
              </a:tr>
              <a:tr h="670560">
                <a:tc>
                  <a:txBody>
                    <a:bodyPr/>
                    <a:p>
                      <a:pPr algn="ctr"/>
                      <a:r>
                        <a:rPr lang="zh-CN" altLang="en-US" sz="1800">
                          <a:latin typeface="Times New Roman" panose="02020603050405020304" pitchFamily="18" charset="0"/>
                          <a:cs typeface="Times New Roman" panose="02020603050405020304" pitchFamily="18" charset="0"/>
                        </a:rPr>
                        <a:t>Weerasinghe et al. (2019)</a:t>
                      </a:r>
                      <a:endParaRPr lang="zh-CN" altLang="en-US" sz="18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1800">
                          <a:latin typeface="Times New Roman" panose="02020603050405020304" pitchFamily="18" charset="0"/>
                          <a:cs typeface="Times New Roman" panose="02020603050405020304" pitchFamily="18" charset="0"/>
                        </a:rPr>
                        <a:t>Tree-based ML model</a:t>
                      </a:r>
                      <a:endParaRPr lang="zh-CN" altLang="en-US" sz="1800">
                        <a:latin typeface="Times New Roman" panose="02020603050405020304" pitchFamily="18" charset="0"/>
                        <a:cs typeface="Times New Roman" panose="02020603050405020304" pitchFamily="18" charset="0"/>
                      </a:endParaRPr>
                    </a:p>
                  </a:txBody>
                  <a:tcPr anchor="ctr" anchorCtr="0"/>
                </a:tc>
                <a:tc>
                  <a:txBody>
                    <a:bodyPr/>
                    <a:p>
                      <a:pPr algn="ctr">
                        <a:buNone/>
                      </a:pPr>
                      <a:r>
                        <a:rPr lang="zh-CN" altLang="en-US" sz="1800">
                          <a:latin typeface="Times New Roman" panose="02020603050405020304" pitchFamily="18" charset="0"/>
                          <a:cs typeface="Times New Roman" panose="02020603050405020304" pitchFamily="18" charset="0"/>
                        </a:rPr>
                        <a:t>N/A</a:t>
                      </a:r>
                      <a:endParaRPr lang="zh-CN" altLang="en-US" sz="18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1800">
                          <a:latin typeface="Times New Roman" panose="02020603050405020304" pitchFamily="18" charset="0"/>
                          <a:cs typeface="Times New Roman" panose="02020603050405020304" pitchFamily="18" charset="0"/>
                        </a:rPr>
                        <a:t>RMSE</a:t>
                      </a:r>
                      <a:endParaRPr lang="zh-CN" altLang="en-US" sz="1800">
                        <a:latin typeface="Times New Roman" panose="02020603050405020304" pitchFamily="18" charset="0"/>
                        <a:cs typeface="Times New Roman" panose="02020603050405020304" pitchFamily="18" charset="0"/>
                      </a:endParaRPr>
                    </a:p>
                  </a:txBody>
                  <a:tcPr anchor="ctr" anchorCtr="0"/>
                </a:tc>
              </a:tr>
              <a:tr h="670560">
                <a:tc>
                  <a:txBody>
                    <a:bodyPr/>
                    <a:p>
                      <a:pPr algn="ctr"/>
                      <a:r>
                        <a:rPr lang="en-US" altLang="zh-CN" sz="1800">
                          <a:latin typeface="Times New Roman" panose="02020603050405020304" pitchFamily="18" charset="0"/>
                          <a:cs typeface="Times New Roman" panose="02020603050405020304" pitchFamily="18" charset="0"/>
                        </a:rPr>
                        <a:t>Okic and Redondi (2019)</a:t>
                      </a:r>
                      <a:endParaRPr lang="en-US" altLang="zh-CN" sz="18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a:latin typeface="Times New Roman" panose="02020603050405020304" pitchFamily="18" charset="0"/>
                          <a:cs typeface="Times New Roman" panose="02020603050405020304" pitchFamily="18" charset="0"/>
                        </a:rPr>
                        <a:t>MLR</a:t>
                      </a:r>
                      <a:endParaRPr lang="zh-CN" altLang="en-US" sz="18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a:latin typeface="Times New Roman" panose="02020603050405020304" pitchFamily="18" charset="0"/>
                          <a:cs typeface="Times New Roman" panose="02020603050405020304" pitchFamily="18" charset="0"/>
                        </a:rPr>
                        <a:t>N/A</a:t>
                      </a:r>
                      <a:endParaRPr lang="zh-CN" altLang="en-US" sz="18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1800">
                          <a:latin typeface="Times New Roman" panose="02020603050405020304" pitchFamily="18" charset="0"/>
                          <a:cs typeface="Times New Roman" panose="02020603050405020304" pitchFamily="18" charset="0"/>
                        </a:rPr>
                        <a:t>RMSE</a:t>
                      </a:r>
                      <a:endParaRPr lang="zh-CN" altLang="en-US" sz="1800">
                        <a:latin typeface="Times New Roman" panose="02020603050405020304" pitchFamily="18" charset="0"/>
                        <a:cs typeface="Times New Roman" panose="02020603050405020304" pitchFamily="18" charset="0"/>
                      </a:endParaRPr>
                    </a:p>
                  </a:txBody>
                  <a:tcPr anchor="ctr" anchorCtr="0"/>
                </a:tc>
              </a:tr>
              <a:tr h="669925">
                <a:tc>
                  <a:txBody>
                    <a:bodyPr/>
                    <a:p>
                      <a:pPr algn="ctr"/>
                      <a:r>
                        <a:rPr lang="zh-CN" altLang="en-US" sz="1800">
                          <a:latin typeface="Times New Roman" panose="02020603050405020304" pitchFamily="18" charset="0"/>
                          <a:cs typeface="Times New Roman" panose="02020603050405020304" pitchFamily="18" charset="0"/>
                        </a:rPr>
                        <a:t>Sun and Guo (2021)</a:t>
                      </a:r>
                      <a:endParaRPr lang="zh-CN" altLang="en-US" sz="18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a:latin typeface="Times New Roman" panose="02020603050405020304" pitchFamily="18" charset="0"/>
                          <a:cs typeface="Times New Roman" panose="02020603050405020304" pitchFamily="18" charset="0"/>
                        </a:rPr>
                        <a:t>GP</a:t>
                      </a:r>
                      <a:r>
                        <a:rPr lang="en-US" altLang="zh-CN" sz="1800">
                          <a:latin typeface="Times New Roman" panose="02020603050405020304" pitchFamily="18" charset="0"/>
                          <a:cs typeface="Times New Roman" panose="02020603050405020304" pitchFamily="18" charset="0"/>
                        </a:rPr>
                        <a:t>R</a:t>
                      </a:r>
                      <a:endParaRPr lang="en-US" altLang="zh-CN" sz="18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a:latin typeface="Times New Roman" panose="02020603050405020304" pitchFamily="18" charset="0"/>
                          <a:cs typeface="Times New Roman" panose="02020603050405020304" pitchFamily="18" charset="0"/>
                        </a:rPr>
                        <a:t>GP</a:t>
                      </a:r>
                      <a:r>
                        <a:rPr lang="en-US" altLang="zh-CN" sz="1800">
                          <a:latin typeface="Times New Roman" panose="02020603050405020304" pitchFamily="18" charset="0"/>
                          <a:cs typeface="Times New Roman" panose="02020603050405020304" pitchFamily="18" charset="0"/>
                        </a:rPr>
                        <a:t>R</a:t>
                      </a:r>
                      <a:r>
                        <a:rPr lang="zh-CN" altLang="en-US" sz="1800">
                          <a:latin typeface="Times New Roman" panose="02020603050405020304" pitchFamily="18" charset="0"/>
                          <a:cs typeface="Times New Roman" panose="02020603050405020304" pitchFamily="18" charset="0"/>
                        </a:rPr>
                        <a:t>, ARIMA</a:t>
                      </a:r>
                      <a:endParaRPr lang="zh-CN" altLang="en-US" sz="18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1800">
                          <a:latin typeface="Times New Roman" panose="02020603050405020304" pitchFamily="18" charset="0"/>
                          <a:cs typeface="Times New Roman" panose="02020603050405020304" pitchFamily="18" charset="0"/>
                        </a:rPr>
                        <a:t>AC</a:t>
                      </a:r>
                      <a:r>
                        <a:rPr lang="en-US" altLang="zh-CN" sz="1800">
                          <a:latin typeface="Times New Roman" panose="02020603050405020304" pitchFamily="18" charset="0"/>
                          <a:cs typeface="Times New Roman" panose="02020603050405020304" pitchFamily="18" charset="0"/>
                        </a:rPr>
                        <a:t>C</a:t>
                      </a:r>
                      <a:endParaRPr lang="en-US" altLang="zh-CN" sz="1800">
                        <a:latin typeface="Times New Roman" panose="02020603050405020304" pitchFamily="18" charset="0"/>
                        <a:cs typeface="Times New Roman" panose="02020603050405020304" pitchFamily="18" charset="0"/>
                      </a:endParaRPr>
                    </a:p>
                  </a:txBody>
                  <a:tcPr anchor="ctr" anchorCtr="0"/>
                </a:tc>
              </a:tr>
              <a:tr h="671830">
                <a:tc>
                  <a:txBody>
                    <a:bodyPr/>
                    <a:p>
                      <a:pPr algn="ctr">
                        <a:buNone/>
                      </a:pPr>
                      <a:r>
                        <a:rPr lang="zh-CN" altLang="en-US" sz="1800">
                          <a:latin typeface="Times New Roman" panose="02020603050405020304" pitchFamily="18" charset="0"/>
                          <a:cs typeface="Times New Roman" panose="02020603050405020304" pitchFamily="18" charset="0"/>
                        </a:rPr>
                        <a:t>Xia et al. (20</a:t>
                      </a:r>
                      <a:r>
                        <a:rPr lang="en-US" altLang="zh-CN" sz="1800">
                          <a:latin typeface="Times New Roman" panose="02020603050405020304" pitchFamily="18" charset="0"/>
                          <a:cs typeface="Times New Roman" panose="02020603050405020304" pitchFamily="18" charset="0"/>
                        </a:rPr>
                        <a:t>20</a:t>
                      </a:r>
                      <a:r>
                        <a:rPr lang="zh-CN" altLang="en-US" sz="1800">
                          <a:latin typeface="Times New Roman" panose="02020603050405020304" pitchFamily="18" charset="0"/>
                          <a:cs typeface="Times New Roman" panose="02020603050405020304" pitchFamily="18" charset="0"/>
                        </a:rPr>
                        <a:t>)</a:t>
                      </a:r>
                      <a:endParaRPr lang="zh-CN" altLang="en-US" sz="18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a:latin typeface="Times New Roman" panose="02020603050405020304" pitchFamily="18" charset="0"/>
                          <a:cs typeface="Times New Roman" panose="02020603050405020304" pitchFamily="18" charset="0"/>
                        </a:rPr>
                        <a:t>RF</a:t>
                      </a:r>
                      <a:r>
                        <a:rPr lang="en-US" altLang="zh-CN" sz="1800">
                          <a:latin typeface="Times New Roman" panose="02020603050405020304" pitchFamily="18" charset="0"/>
                          <a:cs typeface="Times New Roman" panose="02020603050405020304" pitchFamily="18" charset="0"/>
                        </a:rPr>
                        <a:t>+</a:t>
                      </a:r>
                      <a:r>
                        <a:rPr lang="zh-CN" altLang="en-US" sz="1800">
                          <a:latin typeface="Times New Roman" panose="02020603050405020304" pitchFamily="18" charset="0"/>
                          <a:cs typeface="Times New Roman" panose="02020603050405020304" pitchFamily="18" charset="0"/>
                          <a:sym typeface="+mn-ea"/>
                        </a:rPr>
                        <a:t>LightGBM</a:t>
                      </a:r>
                      <a:endParaRPr lang="en-US" altLang="zh-CN" sz="18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a:latin typeface="Times New Roman" panose="02020603050405020304" pitchFamily="18" charset="0"/>
                          <a:cs typeface="Times New Roman" panose="02020603050405020304" pitchFamily="18" charset="0"/>
                          <a:sym typeface="+mn-ea"/>
                        </a:rPr>
                        <a:t>ARIMA, MLP, LR</a:t>
                      </a:r>
                      <a:endParaRPr lang="zh-CN" altLang="en-US" sz="1800">
                        <a:latin typeface="Times New Roman" panose="02020603050405020304" pitchFamily="18" charset="0"/>
                        <a:cs typeface="Times New Roman" panose="02020603050405020304" pitchFamily="18" charset="0"/>
                      </a:endParaRPr>
                    </a:p>
                  </a:txBody>
                  <a:tcPr anchor="ctr" anchorCtr="0"/>
                </a:tc>
                <a:tc>
                  <a:txBody>
                    <a:bodyPr/>
                    <a:p>
                      <a:pPr algn="ctr">
                        <a:buNone/>
                      </a:pPr>
                      <a:r>
                        <a:rPr lang="zh-CN" altLang="en-US" sz="1800">
                          <a:latin typeface="Times New Roman" panose="02020603050405020304" pitchFamily="18" charset="0"/>
                          <a:cs typeface="Times New Roman" panose="02020603050405020304" pitchFamily="18" charset="0"/>
                          <a:sym typeface="+mn-ea"/>
                        </a:rPr>
                        <a:t>MAPE, R</a:t>
                      </a:r>
                      <a:r>
                        <a:rPr lang="en-US" altLang="zh-CN" sz="1800" baseline="30000">
                          <a:latin typeface="Times New Roman" panose="02020603050405020304" pitchFamily="18" charset="0"/>
                          <a:cs typeface="Times New Roman" panose="02020603050405020304" pitchFamily="18" charset="0"/>
                          <a:sym typeface="+mn-ea"/>
                        </a:rPr>
                        <a:t>2</a:t>
                      </a:r>
                      <a:endParaRPr lang="en-US" altLang="zh-CN" sz="1800" baseline="30000">
                        <a:latin typeface="Times New Roman" panose="02020603050405020304" pitchFamily="18" charset="0"/>
                        <a:cs typeface="Times New Roman" panose="02020603050405020304" pitchFamily="18" charset="0"/>
                        <a:sym typeface="+mn-ea"/>
                      </a:endParaRPr>
                    </a:p>
                  </a:txBody>
                  <a:tcPr anchor="ctr" anchorCtr="0"/>
                </a:tc>
              </a:tr>
              <a:tr h="670560">
                <a:tc>
                  <a:txBody>
                    <a:bodyPr/>
                    <a:p>
                      <a:pPr algn="ctr">
                        <a:buNone/>
                      </a:pPr>
                      <a:r>
                        <a:rPr lang="zh-CN" altLang="en-US" sz="1800">
                          <a:latin typeface="Times New Roman" panose="02020603050405020304" pitchFamily="18" charset="0"/>
                          <a:cs typeface="Times New Roman" panose="02020603050405020304" pitchFamily="18" charset="0"/>
                        </a:rPr>
                        <a:t>Okic and Redondi (20</a:t>
                      </a:r>
                      <a:r>
                        <a:rPr lang="en-US" altLang="zh-CN" sz="1800">
                          <a:latin typeface="Times New Roman" panose="02020603050405020304" pitchFamily="18" charset="0"/>
                          <a:cs typeface="Times New Roman" panose="02020603050405020304" pitchFamily="18" charset="0"/>
                        </a:rPr>
                        <a:t>20</a:t>
                      </a:r>
                      <a:r>
                        <a:rPr lang="zh-CN" altLang="en-US" sz="1800">
                          <a:latin typeface="Times New Roman" panose="02020603050405020304" pitchFamily="18" charset="0"/>
                          <a:cs typeface="Times New Roman" panose="02020603050405020304" pitchFamily="18" charset="0"/>
                        </a:rPr>
                        <a:t>)</a:t>
                      </a:r>
                      <a:endParaRPr lang="zh-CN" altLang="en-US" sz="1800">
                        <a:latin typeface="Times New Roman" panose="02020603050405020304" pitchFamily="18" charset="0"/>
                        <a:cs typeface="Times New Roman" panose="02020603050405020304" pitchFamily="18" charset="0"/>
                      </a:endParaRPr>
                    </a:p>
                  </a:txBody>
                  <a:tcPr anchor="ctr" anchorCtr="0"/>
                </a:tc>
                <a:tc>
                  <a:txBody>
                    <a:bodyPr/>
                    <a:p>
                      <a:pPr algn="ctr">
                        <a:buNone/>
                      </a:pPr>
                      <a:r>
                        <a:rPr lang="zh-CN" altLang="en-US" sz="1800">
                          <a:latin typeface="Times New Roman" panose="02020603050405020304" pitchFamily="18" charset="0"/>
                          <a:cs typeface="Times New Roman" panose="02020603050405020304" pitchFamily="18" charset="0"/>
                        </a:rPr>
                        <a:t>MLR</a:t>
                      </a:r>
                      <a:r>
                        <a:rPr lang="en-US" altLang="zh-CN" sz="1800">
                          <a:latin typeface="Times New Roman" panose="02020603050405020304" pitchFamily="18" charset="0"/>
                          <a:cs typeface="Times New Roman" panose="02020603050405020304" pitchFamily="18" charset="0"/>
                        </a:rPr>
                        <a:t>+NN+ARIMA</a:t>
                      </a:r>
                      <a:endParaRPr lang="en-US" altLang="zh-CN" sz="1800">
                        <a:latin typeface="Times New Roman" panose="02020603050405020304" pitchFamily="18" charset="0"/>
                        <a:cs typeface="Times New Roman" panose="02020603050405020304" pitchFamily="18" charset="0"/>
                      </a:endParaRPr>
                    </a:p>
                  </a:txBody>
                  <a:tcPr anchor="ctr" anchorCtr="0"/>
                </a:tc>
                <a:tc>
                  <a:txBody>
                    <a:bodyPr/>
                    <a:p>
                      <a:pPr algn="ctr">
                        <a:buNone/>
                      </a:pPr>
                      <a:r>
                        <a:rPr lang="zh-CN" altLang="en-US" sz="1800">
                          <a:latin typeface="Times New Roman" panose="02020603050405020304" pitchFamily="18" charset="0"/>
                          <a:cs typeface="Times New Roman" panose="02020603050405020304" pitchFamily="18" charset="0"/>
                        </a:rPr>
                        <a:t>Last Observation, MLR, NN, ARIMA</a:t>
                      </a:r>
                      <a:endParaRPr lang="zh-CN" altLang="en-US" sz="1800">
                        <a:latin typeface="Times New Roman" panose="02020603050405020304" pitchFamily="18" charset="0"/>
                        <a:cs typeface="Times New Roman" panose="02020603050405020304" pitchFamily="18" charset="0"/>
                      </a:endParaRPr>
                    </a:p>
                  </a:txBody>
                  <a:tcPr anchor="ctr" anchorCtr="0"/>
                </a:tc>
                <a:tc>
                  <a:txBody>
                    <a:bodyPr/>
                    <a:p>
                      <a:pPr algn="ctr">
                        <a:buNone/>
                      </a:pPr>
                      <a:r>
                        <a:rPr lang="zh-CN" altLang="en-US" sz="1800">
                          <a:latin typeface="Times New Roman" panose="02020603050405020304" pitchFamily="18" charset="0"/>
                          <a:cs typeface="Times New Roman" panose="02020603050405020304" pitchFamily="18" charset="0"/>
                        </a:rPr>
                        <a:t>NRMSE,  RMSE</a:t>
                      </a:r>
                      <a:endParaRPr lang="zh-CN" altLang="en-US" sz="1800">
                        <a:latin typeface="Times New Roman" panose="02020603050405020304" pitchFamily="18" charset="0"/>
                        <a:cs typeface="Times New Roman" panose="02020603050405020304" pitchFamily="18" charset="0"/>
                      </a:endParaRPr>
                    </a:p>
                  </a:txBody>
                  <a:tcPr anchor="ctr" anchorCtr="0"/>
                </a:tc>
              </a:tr>
            </a:tbl>
          </a:graphicData>
        </a:graphic>
      </p:graphicFrame>
      <p:sp>
        <p:nvSpPr>
          <p:cNvPr id="3" name="文本框 2"/>
          <p:cNvSpPr txBox="1"/>
          <p:nvPr/>
        </p:nvSpPr>
        <p:spPr>
          <a:xfrm>
            <a:off x="757555" y="1539875"/>
            <a:ext cx="10777855" cy="977265"/>
          </a:xfrm>
          <a:prstGeom prst="rect">
            <a:avLst/>
          </a:prstGeom>
          <a:noFill/>
        </p:spPr>
        <p:txBody>
          <a:bodyPr wrap="square" rtlCol="0">
            <a:spAutoFit/>
          </a:bodyPr>
          <a:p>
            <a:pPr>
              <a:lnSpc>
                <a:spcPct val="120000"/>
              </a:lnSpc>
            </a:pPr>
            <a:r>
              <a:rPr lang="zh-CN" altLang="en-US" sz="2400">
                <a:latin typeface="微软雅黑" panose="020B0503020204020204" pitchFamily="34" charset="-122"/>
                <a:ea typeface="微软雅黑" panose="020B0503020204020204" pitchFamily="34" charset="-122"/>
              </a:rPr>
              <a:t>       使用的机器学习模型主要包括</a:t>
            </a:r>
            <a:r>
              <a:rPr lang="en-US" altLang="zh-CN" sz="240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random forest (RF), LightGBM, Gaussian progress regression (GPR), multiple linear regression (MLR)等。</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680" y="1017905"/>
            <a:ext cx="7097395" cy="521970"/>
          </a:xfrm>
          <a:prstGeom prst="rect">
            <a:avLst/>
          </a:prstGeom>
          <a:noFill/>
        </p:spPr>
        <p:txBody>
          <a:bodyPr wrap="square" rtlCol="0">
            <a:spAutoFit/>
          </a:bodyPr>
          <a:lstStyle/>
          <a:p>
            <a:r>
              <a:rPr lang="zh-CN" altLang="en-US" sz="2800" b="1">
                <a:solidFill>
                  <a:srgbClr val="C00000"/>
                </a:solidFill>
              </a:rPr>
              <a:t>流量预测模型分类：（</a:t>
            </a:r>
            <a:r>
              <a:rPr lang="en-US" altLang="zh-CN" sz="2800" b="1">
                <a:solidFill>
                  <a:srgbClr val="C00000"/>
                </a:solidFill>
              </a:rPr>
              <a:t>3</a:t>
            </a:r>
            <a:r>
              <a:rPr lang="zh-CN" altLang="en-US" sz="2800" b="1">
                <a:solidFill>
                  <a:srgbClr val="C00000"/>
                </a:solidFill>
              </a:rPr>
              <a:t>）深度学习模型</a:t>
            </a:r>
            <a:endParaRPr lang="zh-CN" altLang="en-US" sz="2800" b="1">
              <a:solidFill>
                <a:srgbClr val="C00000"/>
              </a:solidFill>
            </a:endParaRPr>
          </a:p>
        </p:txBody>
      </p:sp>
      <p:sp>
        <p:nvSpPr>
          <p:cNvPr id="3" name="文本框 2"/>
          <p:cNvSpPr txBox="1"/>
          <p:nvPr/>
        </p:nvSpPr>
        <p:spPr>
          <a:xfrm>
            <a:off x="839470" y="1864995"/>
            <a:ext cx="10777855" cy="3969385"/>
          </a:xfrm>
          <a:prstGeom prst="rect">
            <a:avLst/>
          </a:prstGeom>
          <a:noFill/>
        </p:spPr>
        <p:txBody>
          <a:bodyPr wrap="square" rtlCol="0">
            <a:spAutoFit/>
          </a:bodyPr>
          <a:p>
            <a:pPr indent="0" fontAlgn="auto">
              <a:lnSpc>
                <a:spcPct val="150000"/>
              </a:lnSpc>
            </a:pPr>
            <a:r>
              <a:rPr lang="en-US" altLang="zh-CN" sz="2400">
                <a:latin typeface="微软雅黑" panose="020B0503020204020204" pitchFamily="34" charset="-122"/>
                <a:ea typeface="微软雅黑" panose="020B0503020204020204" pitchFamily="34" charset="-122"/>
              </a:rPr>
              <a:t>       与机器学习和深度学习模型相比，统计模型对训练数据和计算资源的要求低。统计模型还具有选择合适模型参数的理论优势，而不是机器学习模型中常见的试错过程，例如用于超参数调整的网格搜索过程。然而，大多数统计模型都是基于输入和输出值之间的线性关系，</a:t>
            </a:r>
            <a:r>
              <a:rPr lang="zh-CN" altLang="en-US" sz="2400">
                <a:latin typeface="微软雅黑" panose="020B0503020204020204" pitchFamily="34" charset="-122"/>
                <a:ea typeface="微软雅黑" panose="020B0503020204020204" pitchFamily="34" charset="-122"/>
              </a:rPr>
              <a:t>总体性能偏低，</a:t>
            </a:r>
            <a:r>
              <a:rPr lang="zh-CN" altLang="en-US" sz="2400">
                <a:latin typeface="微软雅黑" panose="020B0503020204020204" pitchFamily="34" charset="-122"/>
                <a:ea typeface="微软雅黑" panose="020B0503020204020204" pitchFamily="34" charset="-122"/>
                <a:sym typeface="+mn-ea"/>
              </a:rPr>
              <a:t>遇到突发性流量表现差。</a:t>
            </a:r>
            <a:endParaRPr lang="zh-CN" altLang="en-US" sz="2400">
              <a:latin typeface="微软雅黑" panose="020B0503020204020204" pitchFamily="34" charset="-122"/>
              <a:ea typeface="微软雅黑" panose="020B0503020204020204" pitchFamily="34" charset="-122"/>
              <a:sym typeface="+mn-ea"/>
            </a:endParaRPr>
          </a:p>
          <a:p>
            <a:pPr indent="0" fontAlgn="auto">
              <a:lnSpc>
                <a:spcPct val="150000"/>
              </a:lnSpc>
            </a:pPr>
            <a:r>
              <a:rPr lang="en-US" altLang="zh-CN" sz="2400">
                <a:latin typeface="微软雅黑" panose="020B0503020204020204" pitchFamily="34" charset="-122"/>
                <a:ea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sym typeface="+mn-ea"/>
              </a:rPr>
              <a:t>而传统的机器学习算法进行预测需要凭借经验，可扩展性较差，实际应用的局限性大。</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680" y="1017905"/>
            <a:ext cx="7097395" cy="521970"/>
          </a:xfrm>
          <a:prstGeom prst="rect">
            <a:avLst/>
          </a:prstGeom>
          <a:noFill/>
        </p:spPr>
        <p:txBody>
          <a:bodyPr wrap="square" rtlCol="0">
            <a:spAutoFit/>
          </a:bodyPr>
          <a:lstStyle/>
          <a:p>
            <a:r>
              <a:rPr lang="zh-CN" altLang="en-US" sz="2800" b="1">
                <a:solidFill>
                  <a:srgbClr val="C00000"/>
                </a:solidFill>
              </a:rPr>
              <a:t>流量预测模型分类：（</a:t>
            </a:r>
            <a:r>
              <a:rPr lang="en-US" altLang="zh-CN" sz="2800" b="1">
                <a:solidFill>
                  <a:srgbClr val="C00000"/>
                </a:solidFill>
              </a:rPr>
              <a:t>3</a:t>
            </a:r>
            <a:r>
              <a:rPr lang="zh-CN" altLang="en-US" sz="2800" b="1">
                <a:solidFill>
                  <a:srgbClr val="C00000"/>
                </a:solidFill>
              </a:rPr>
              <a:t>）深度学习模型</a:t>
            </a:r>
            <a:endParaRPr lang="zh-CN" altLang="en-US" sz="2800" b="1">
              <a:solidFill>
                <a:srgbClr val="C00000"/>
              </a:solidFill>
            </a:endParaRPr>
          </a:p>
        </p:txBody>
      </p:sp>
      <p:sp>
        <p:nvSpPr>
          <p:cNvPr id="3" name="文本框 2"/>
          <p:cNvSpPr txBox="1"/>
          <p:nvPr/>
        </p:nvSpPr>
        <p:spPr>
          <a:xfrm>
            <a:off x="757555" y="1539875"/>
            <a:ext cx="10777855" cy="2306320"/>
          </a:xfrm>
          <a:prstGeom prst="rect">
            <a:avLst/>
          </a:prstGeom>
          <a:noFill/>
        </p:spPr>
        <p:txBody>
          <a:bodyPr wrap="square" rtlCol="0">
            <a:spAutoFit/>
          </a:bodyPr>
          <a:p>
            <a:pPr>
              <a:lnSpc>
                <a:spcPct val="120000"/>
              </a:lnSpc>
            </a:pPr>
            <a:r>
              <a:rPr lang="en-US" altLang="zh-CN" sz="240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考虑基于神经网络的深度学习模型，能够学习非常复杂的特征和模式，预测性能通常比传统机器学习模型更好，同时对于大规模和高维度的数据具有较强的表达能力。我们可以考虑结合</a:t>
            </a:r>
            <a:r>
              <a:rPr lang="en-US" altLang="zh-CN" sz="2400">
                <a:latin typeface="微软雅黑" panose="020B0503020204020204" pitchFamily="34" charset="-122"/>
                <a:ea typeface="微软雅黑" panose="020B0503020204020204" pitchFamily="34" charset="-122"/>
              </a:rPr>
              <a:t>RNN</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LSTM</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GRU</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CNN</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GNN</a:t>
            </a:r>
            <a:r>
              <a:rPr lang="zh-CN" altLang="en-US" sz="2400">
                <a:latin typeface="微软雅黑" panose="020B0503020204020204" pitchFamily="34" charset="-122"/>
                <a:ea typeface="微软雅黑" panose="020B0503020204020204" pitchFamily="34" charset="-122"/>
              </a:rPr>
              <a:t>等算法进行预测。</a:t>
            </a:r>
            <a:r>
              <a:rPr lang="zh-CN" altLang="en-US" sz="2400" b="1">
                <a:latin typeface="微软雅黑" panose="020B0503020204020204" pitchFamily="34" charset="-122"/>
                <a:ea typeface="微软雅黑" panose="020B0503020204020204" pitchFamily="34" charset="-122"/>
              </a:rPr>
              <a:t>另外与单一结构的神经网络相比，不同类型神经网络的组合可能会更有前景，取得更好的性能。</a:t>
            </a:r>
            <a:endParaRPr lang="zh-CN" altLang="en-US" sz="24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76555" y="3925570"/>
            <a:ext cx="11101705" cy="26543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680" y="1017905"/>
            <a:ext cx="7097395" cy="521970"/>
          </a:xfrm>
          <a:prstGeom prst="rect">
            <a:avLst/>
          </a:prstGeom>
          <a:noFill/>
        </p:spPr>
        <p:txBody>
          <a:bodyPr wrap="square" rtlCol="0">
            <a:spAutoFit/>
          </a:bodyPr>
          <a:lstStyle/>
          <a:p>
            <a:r>
              <a:rPr lang="zh-CN" altLang="en-US" sz="2800" b="1">
                <a:solidFill>
                  <a:srgbClr val="C00000"/>
                </a:solidFill>
              </a:rPr>
              <a:t>流量预测模型分类：（</a:t>
            </a:r>
            <a:r>
              <a:rPr lang="en-US" altLang="zh-CN" sz="2800" b="1">
                <a:solidFill>
                  <a:srgbClr val="C00000"/>
                </a:solidFill>
              </a:rPr>
              <a:t>3</a:t>
            </a:r>
            <a:r>
              <a:rPr lang="zh-CN" altLang="en-US" sz="2800" b="1">
                <a:solidFill>
                  <a:srgbClr val="C00000"/>
                </a:solidFill>
              </a:rPr>
              <a:t>）深度学习模型</a:t>
            </a:r>
            <a:endParaRPr lang="zh-CN" altLang="en-US" sz="2800" b="1">
              <a:solidFill>
                <a:srgbClr val="C00000"/>
              </a:solidFill>
            </a:endParaRPr>
          </a:p>
        </p:txBody>
      </p:sp>
      <p:graphicFrame>
        <p:nvGraphicFramePr>
          <p:cNvPr id="4" name="表格 7"/>
          <p:cNvGraphicFramePr>
            <a:graphicFrameLocks noGrp="1"/>
          </p:cNvGraphicFramePr>
          <p:nvPr>
            <p:custDataLst>
              <p:tags r:id="rId1"/>
            </p:custDataLst>
          </p:nvPr>
        </p:nvGraphicFramePr>
        <p:xfrm>
          <a:off x="791845" y="1721485"/>
          <a:ext cx="10605770" cy="4288790"/>
        </p:xfrm>
        <a:graphic>
          <a:graphicData uri="http://schemas.openxmlformats.org/drawingml/2006/table">
            <a:tbl>
              <a:tblPr firstRow="1" bandRow="1">
                <a:tableStyleId>{5C22544A-7EE6-4342-B048-85BDC9FD1C3A}</a:tableStyleId>
              </a:tblPr>
              <a:tblGrid>
                <a:gridCol w="2821940"/>
                <a:gridCol w="3985895"/>
                <a:gridCol w="3797935"/>
              </a:tblGrid>
              <a:tr h="549275">
                <a:tc>
                  <a:txBody>
                    <a:bodyPr/>
                    <a:p>
                      <a:pPr algn="ctr"/>
                      <a:r>
                        <a:rPr lang="zh-CN" altLang="en-US" sz="2400">
                          <a:latin typeface="Times New Roman" panose="02020603050405020304" pitchFamily="18" charset="0"/>
                          <a:cs typeface="Times New Roman" panose="02020603050405020304" pitchFamily="18" charset="0"/>
                        </a:rPr>
                        <a:t>方法</a:t>
                      </a:r>
                      <a:endParaRPr lang="zh-CN" altLang="en-US" sz="24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2400">
                          <a:latin typeface="Times New Roman" panose="02020603050405020304" pitchFamily="18" charset="0"/>
                          <a:cs typeface="Times New Roman" panose="02020603050405020304" pitchFamily="18" charset="0"/>
                        </a:rPr>
                        <a:t>优点</a:t>
                      </a:r>
                      <a:endParaRPr lang="zh-CN" altLang="en-US" sz="2400">
                        <a:latin typeface="Times New Roman" panose="02020603050405020304" pitchFamily="18" charset="0"/>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cs typeface="Times New Roman" panose="02020603050405020304" pitchFamily="18" charset="0"/>
                        </a:rPr>
                        <a:t>缺点</a:t>
                      </a:r>
                      <a:endParaRPr lang="zh-CN" altLang="en-US" sz="2400">
                        <a:latin typeface="Times New Roman" panose="02020603050405020304" pitchFamily="18" charset="0"/>
                        <a:cs typeface="Times New Roman" panose="02020603050405020304" pitchFamily="18" charset="0"/>
                      </a:endParaRPr>
                    </a:p>
                  </a:txBody>
                  <a:tcPr anchor="ctr" anchorCtr="0"/>
                </a:tc>
              </a:tr>
              <a:tr h="934720">
                <a:tc>
                  <a:txBody>
                    <a:bodyPr/>
                    <a:p>
                      <a:pPr algn="ctr"/>
                      <a:r>
                        <a:rPr lang="en-US" altLang="zh-CN" sz="2000">
                          <a:latin typeface="Times New Roman" panose="02020603050405020304" pitchFamily="18" charset="0"/>
                          <a:cs typeface="Times New Roman" panose="02020603050405020304" pitchFamily="18" charset="0"/>
                        </a:rPr>
                        <a:t>RNN</a:t>
                      </a:r>
                      <a:endParaRPr lang="en-US" altLang="zh-CN" sz="2000">
                        <a:latin typeface="Times New Roman" panose="02020603050405020304" pitchFamily="18" charset="0"/>
                        <a:cs typeface="Times New Roman" panose="02020603050405020304" pitchFamily="18" charset="0"/>
                      </a:endParaRPr>
                    </a:p>
                  </a:txBody>
                  <a:tcPr anchor="ctr" anchorCtr="0"/>
                </a:tc>
                <a:tc>
                  <a:txBody>
                    <a:bodyPr/>
                    <a:p>
                      <a:pPr algn="ctr"/>
                      <a:r>
                        <a:rPr lang="zh-CN" altLang="en-US" sz="2000">
                          <a:latin typeface="Times New Roman" panose="02020603050405020304" pitchFamily="18" charset="0"/>
                          <a:cs typeface="Times New Roman" panose="02020603050405020304" pitchFamily="18" charset="0"/>
                        </a:rPr>
                        <a:t>可灵活捕获网络流量的时间相关性</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algn="ctr">
                        <a:buNone/>
                      </a:pPr>
                      <a:r>
                        <a:rPr lang="zh-CN" altLang="en-US" sz="2000">
                          <a:latin typeface="Times New Roman" panose="02020603050405020304" pitchFamily="18" charset="0"/>
                          <a:cs typeface="Times New Roman" panose="02020603050405020304" pitchFamily="18" charset="0"/>
                        </a:rPr>
                        <a:t>容易出现梯度消失或者梯度爆炸的问题</a:t>
                      </a:r>
                      <a:endParaRPr lang="zh-CN" altLang="en-US" sz="2000">
                        <a:latin typeface="Times New Roman" panose="02020603050405020304" pitchFamily="18" charset="0"/>
                        <a:cs typeface="Times New Roman" panose="02020603050405020304" pitchFamily="18" charset="0"/>
                      </a:endParaRPr>
                    </a:p>
                  </a:txBody>
                  <a:tcPr anchor="ctr" anchorCtr="0"/>
                </a:tc>
              </a:tr>
              <a:tr h="935355">
                <a:tc>
                  <a:txBody>
                    <a:bodyPr/>
                    <a:p>
                      <a:pPr algn="ctr"/>
                      <a:r>
                        <a:rPr lang="en-US" altLang="zh-CN" sz="2000">
                          <a:latin typeface="Times New Roman" panose="02020603050405020304" pitchFamily="18" charset="0"/>
                          <a:cs typeface="Times New Roman" panose="02020603050405020304" pitchFamily="18" charset="0"/>
                        </a:rPr>
                        <a:t>LSTM</a:t>
                      </a:r>
                      <a:r>
                        <a:rPr lang="zh-CN" altLang="en-US" sz="2000">
                          <a:latin typeface="Times New Roman" panose="02020603050405020304" pitchFamily="18" charset="0"/>
                          <a:cs typeface="Times New Roman" panose="02020603050405020304" pitchFamily="18" charset="0"/>
                        </a:rPr>
                        <a:t>、</a:t>
                      </a:r>
                      <a:r>
                        <a:rPr lang="en-US" altLang="zh-CN" sz="2000">
                          <a:latin typeface="Times New Roman" panose="02020603050405020304" pitchFamily="18" charset="0"/>
                          <a:cs typeface="Times New Roman" panose="02020603050405020304" pitchFamily="18" charset="0"/>
                        </a:rPr>
                        <a:t>GRU</a:t>
                      </a:r>
                      <a:endParaRPr lang="en-US" altLang="zh-CN" sz="20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能够较好处理大时间尺度数据的影响</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训练耗时，收敛速度慢</a:t>
                      </a:r>
                      <a:endParaRPr lang="zh-CN" altLang="en-US" sz="2000">
                        <a:latin typeface="Times New Roman" panose="02020603050405020304" pitchFamily="18" charset="0"/>
                        <a:cs typeface="Times New Roman" panose="02020603050405020304" pitchFamily="18" charset="0"/>
                      </a:endParaRPr>
                    </a:p>
                  </a:txBody>
                  <a:tcPr anchor="ctr" anchorCtr="0"/>
                </a:tc>
              </a:tr>
              <a:tr h="934720">
                <a:tc>
                  <a:txBody>
                    <a:bodyPr/>
                    <a:p>
                      <a:pPr algn="ctr"/>
                      <a:r>
                        <a:rPr lang="en-US" altLang="zh-CN" sz="2000">
                          <a:latin typeface="Times New Roman" panose="02020603050405020304" pitchFamily="18" charset="0"/>
                          <a:cs typeface="Times New Roman" panose="02020603050405020304" pitchFamily="18" charset="0"/>
                        </a:rPr>
                        <a:t>CNN</a:t>
                      </a:r>
                      <a:endParaRPr lang="en-US" altLang="zh-CN" sz="20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可以提取数据的局部特征</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计算复杂度高，无记忆特性</a:t>
                      </a:r>
                      <a:endParaRPr lang="zh-CN" altLang="en-US" sz="2000">
                        <a:latin typeface="Times New Roman" panose="02020603050405020304" pitchFamily="18" charset="0"/>
                        <a:cs typeface="Times New Roman" panose="02020603050405020304" pitchFamily="18" charset="0"/>
                      </a:endParaRPr>
                    </a:p>
                  </a:txBody>
                  <a:tcPr anchor="ctr" anchorCtr="0"/>
                </a:tc>
              </a:tr>
              <a:tr h="934720">
                <a:tc>
                  <a:txBody>
                    <a:bodyPr/>
                    <a:p>
                      <a:pPr algn="ctr">
                        <a:buNone/>
                      </a:pPr>
                      <a:r>
                        <a:rPr lang="en-US" altLang="zh-CN" sz="2000">
                          <a:latin typeface="Times New Roman" panose="02020603050405020304" pitchFamily="18" charset="0"/>
                          <a:cs typeface="Times New Roman" panose="02020603050405020304" pitchFamily="18" charset="0"/>
                        </a:rPr>
                        <a:t>GNN</a:t>
                      </a:r>
                      <a:endParaRPr lang="en-US" altLang="zh-CN" sz="20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获取网络流量的空间相关性，适合时空预测</a:t>
                      </a:r>
                      <a:endParaRPr lang="zh-CN" altLang="en-US" sz="2000">
                        <a:latin typeface="Times New Roman" panose="02020603050405020304" pitchFamily="18" charset="0"/>
                        <a:cs typeface="Times New Roman" panose="02020603050405020304" pitchFamily="18" charset="0"/>
                      </a:endParaRPr>
                    </a:p>
                  </a:txBody>
                  <a:tcPr anchor="ctr" anchorCtr="0"/>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拓扑建立复杂，异构图处理困难</a:t>
                      </a:r>
                      <a:endParaRPr lang="zh-CN" altLang="en-US" sz="2000">
                        <a:latin typeface="Times New Roman" panose="02020603050405020304" pitchFamily="18" charset="0"/>
                        <a:cs typeface="Times New Roman" panose="02020603050405020304" pitchFamily="18" charset="0"/>
                      </a:endParaRPr>
                    </a:p>
                  </a:txBody>
                  <a:tcPr anchor="ctr" anchorCtr="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5" name="koppt-连接线"/>
          <p:cNvCxnSpPr/>
          <p:nvPr/>
        </p:nvCxnSpPr>
        <p:spPr>
          <a:xfrm>
            <a:off x="568206" y="5675081"/>
            <a:ext cx="10989612" cy="0"/>
          </a:xfrm>
          <a:prstGeom prst="line">
            <a:avLst/>
          </a:prstGeom>
          <a:ln w="28575">
            <a:solidFill>
              <a:srgbClr val="C0C0C0"/>
            </a:solidFill>
            <a:prstDash val="dash"/>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534337" y="1706727"/>
            <a:ext cx="11123326" cy="3890653"/>
            <a:chOff x="538809" y="1258228"/>
            <a:chExt cx="11123326" cy="3890653"/>
          </a:xfrm>
        </p:grpSpPr>
        <p:sp>
          <p:nvSpPr>
            <p:cNvPr id="6" name="Round Same Side Corner Rectangle 70"/>
            <p:cNvSpPr/>
            <p:nvPr/>
          </p:nvSpPr>
          <p:spPr>
            <a:xfrm>
              <a:off x="538815" y="1258228"/>
              <a:ext cx="1887242" cy="2690534"/>
            </a:xfrm>
            <a:prstGeom prst="round2SameRect">
              <a:avLst>
                <a:gd name="adj1" fmla="val 50000"/>
                <a:gd name="adj2" fmla="val 0"/>
              </a:avLst>
            </a:prstGeom>
            <a:solidFill>
              <a:srgbClr val="005E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9" name="组合 8"/>
            <p:cNvGrpSpPr>
              <a:grpSpLocks noChangeAspect="1"/>
            </p:cNvGrpSpPr>
            <p:nvPr/>
          </p:nvGrpSpPr>
          <p:grpSpPr>
            <a:xfrm>
              <a:off x="1032429" y="1404982"/>
              <a:ext cx="900002" cy="900000"/>
              <a:chOff x="915597" y="1423240"/>
              <a:chExt cx="1133678" cy="1133676"/>
            </a:xfrm>
          </p:grpSpPr>
          <p:sp>
            <p:nvSpPr>
              <p:cNvPr id="10" name="Oval 29"/>
              <p:cNvSpPr/>
              <p:nvPr/>
            </p:nvSpPr>
            <p:spPr>
              <a:xfrm>
                <a:off x="915597" y="1423240"/>
                <a:ext cx="1133678" cy="1133676"/>
              </a:xfrm>
              <a:prstGeom prst="ellipse">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1" name="Freeform 412"/>
              <p:cNvSpPr/>
              <p:nvPr/>
            </p:nvSpPr>
            <p:spPr bwMode="auto">
              <a:xfrm>
                <a:off x="1410371" y="1638607"/>
                <a:ext cx="144129" cy="144128"/>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solidFill>
                <a:srgbClr val="005EA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12" name="Freeform 413"/>
              <p:cNvSpPr/>
              <p:nvPr/>
            </p:nvSpPr>
            <p:spPr bwMode="auto">
              <a:xfrm>
                <a:off x="1369914" y="1792849"/>
                <a:ext cx="225043" cy="548700"/>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solidFill>
                <a:srgbClr val="005EA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13" name="Freeform 414"/>
              <p:cNvSpPr/>
              <p:nvPr/>
            </p:nvSpPr>
            <p:spPr bwMode="auto">
              <a:xfrm>
                <a:off x="1281415" y="1638607"/>
                <a:ext cx="118843" cy="131486"/>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solidFill>
                <a:srgbClr val="005EA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14" name="Freeform 415"/>
              <p:cNvSpPr/>
              <p:nvPr/>
            </p:nvSpPr>
            <p:spPr bwMode="auto">
              <a:xfrm>
                <a:off x="1243486" y="1780207"/>
                <a:ext cx="154243" cy="505715"/>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solidFill>
                <a:srgbClr val="005EA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15" name="Freeform 416"/>
              <p:cNvSpPr/>
              <p:nvPr/>
            </p:nvSpPr>
            <p:spPr bwMode="auto">
              <a:xfrm>
                <a:off x="1564615" y="1638607"/>
                <a:ext cx="118843" cy="131486"/>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solidFill>
                <a:srgbClr val="005EA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16" name="Freeform 417"/>
              <p:cNvSpPr/>
              <p:nvPr/>
            </p:nvSpPr>
            <p:spPr bwMode="auto">
              <a:xfrm>
                <a:off x="1567143" y="1780207"/>
                <a:ext cx="154243" cy="505715"/>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solidFill>
                <a:srgbClr val="005EA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endParaRPr>
              </a:p>
            </p:txBody>
          </p:sp>
        </p:grpSp>
        <p:sp>
          <p:nvSpPr>
            <p:cNvPr id="17" name="Round Same Side Corner Rectangle 66"/>
            <p:cNvSpPr/>
            <p:nvPr/>
          </p:nvSpPr>
          <p:spPr>
            <a:xfrm>
              <a:off x="2845597" y="1258228"/>
              <a:ext cx="1887242" cy="2690534"/>
            </a:xfrm>
            <a:prstGeom prst="round2SameRect">
              <a:avLst>
                <a:gd name="adj1" fmla="val 50000"/>
                <a:gd name="adj2" fmla="val 0"/>
              </a:avLst>
            </a:prstGeom>
            <a:solidFill>
              <a:srgbClr val="039A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8" name="Round Same Side Corner Rectangle 104"/>
            <p:cNvSpPr/>
            <p:nvPr/>
          </p:nvSpPr>
          <p:spPr>
            <a:xfrm>
              <a:off x="5152379" y="1258228"/>
              <a:ext cx="1887242" cy="2690534"/>
            </a:xfrm>
            <a:prstGeom prst="round2SameRect">
              <a:avLst>
                <a:gd name="adj1" fmla="val 50000"/>
                <a:gd name="adj2" fmla="val 0"/>
              </a:avLst>
            </a:prstGeom>
            <a:solidFill>
              <a:srgbClr val="005E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9" name="Round Same Side Corner Rectangle 117"/>
            <p:cNvSpPr/>
            <p:nvPr/>
          </p:nvSpPr>
          <p:spPr>
            <a:xfrm>
              <a:off x="7449233" y="1258228"/>
              <a:ext cx="1908000" cy="2690534"/>
            </a:xfrm>
            <a:prstGeom prst="round2SameRect">
              <a:avLst>
                <a:gd name="adj1" fmla="val 50000"/>
                <a:gd name="adj2" fmla="val 0"/>
              </a:avLst>
            </a:prstGeom>
            <a:solidFill>
              <a:srgbClr val="039A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20" name="组合 19"/>
            <p:cNvGrpSpPr>
              <a:grpSpLocks noChangeAspect="1"/>
            </p:cNvGrpSpPr>
            <p:nvPr/>
          </p:nvGrpSpPr>
          <p:grpSpPr>
            <a:xfrm>
              <a:off x="7952780" y="1423240"/>
              <a:ext cx="900002" cy="900000"/>
              <a:chOff x="7835943" y="1423240"/>
              <a:chExt cx="1133678" cy="1133676"/>
            </a:xfrm>
          </p:grpSpPr>
          <p:sp>
            <p:nvSpPr>
              <p:cNvPr id="21" name="Oval 121"/>
              <p:cNvSpPr/>
              <p:nvPr/>
            </p:nvSpPr>
            <p:spPr>
              <a:xfrm>
                <a:off x="7835943" y="1423240"/>
                <a:ext cx="1133678" cy="1133676"/>
              </a:xfrm>
              <a:prstGeom prst="ellipse">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Freeform 66"/>
              <p:cNvSpPr>
                <a:spLocks noEditPoints="1"/>
              </p:cNvSpPr>
              <p:nvPr/>
            </p:nvSpPr>
            <p:spPr bwMode="auto">
              <a:xfrm>
                <a:off x="8079492" y="1680664"/>
                <a:ext cx="646580" cy="644254"/>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rgbClr val="039AC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grpSp>
        <p:sp>
          <p:nvSpPr>
            <p:cNvPr id="23" name="Round Same Side Corner Rectangle 130"/>
            <p:cNvSpPr/>
            <p:nvPr/>
          </p:nvSpPr>
          <p:spPr>
            <a:xfrm>
              <a:off x="9754135" y="1258228"/>
              <a:ext cx="1908000" cy="2690534"/>
            </a:xfrm>
            <a:prstGeom prst="round2SameRect">
              <a:avLst>
                <a:gd name="adj1" fmla="val 50000"/>
                <a:gd name="adj2" fmla="val 0"/>
              </a:avLst>
            </a:prstGeom>
            <a:solidFill>
              <a:srgbClr val="005E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0264024" y="1491116"/>
              <a:ext cx="900000" cy="900000"/>
              <a:chOff x="10142726" y="1423240"/>
              <a:chExt cx="1133678" cy="1133676"/>
            </a:xfrm>
          </p:grpSpPr>
          <p:sp>
            <p:nvSpPr>
              <p:cNvPr id="25" name="Oval 134"/>
              <p:cNvSpPr/>
              <p:nvPr/>
            </p:nvSpPr>
            <p:spPr>
              <a:xfrm>
                <a:off x="10142726" y="1423240"/>
                <a:ext cx="1133678" cy="1133676"/>
              </a:xfrm>
              <a:prstGeom prst="ellipse">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6" name="Freeform 290"/>
              <p:cNvSpPr>
                <a:spLocks noEditPoints="1"/>
              </p:cNvSpPr>
              <p:nvPr/>
            </p:nvSpPr>
            <p:spPr bwMode="auto">
              <a:xfrm>
                <a:off x="10684245" y="1963702"/>
                <a:ext cx="320724" cy="318615"/>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solidFill>
                <a:srgbClr val="005EA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27" name="Freeform 291"/>
              <p:cNvSpPr/>
              <p:nvPr/>
            </p:nvSpPr>
            <p:spPr bwMode="auto">
              <a:xfrm>
                <a:off x="10711676" y="1756920"/>
                <a:ext cx="289075" cy="365035"/>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solidFill>
                <a:srgbClr val="005EA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28" name="Freeform 292"/>
              <p:cNvSpPr/>
              <p:nvPr/>
            </p:nvSpPr>
            <p:spPr bwMode="auto">
              <a:xfrm>
                <a:off x="10677915" y="1972142"/>
                <a:ext cx="40091" cy="35871"/>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solidFill>
                <a:srgbClr val="005EA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29" name="Freeform 293"/>
              <p:cNvSpPr/>
              <p:nvPr/>
            </p:nvSpPr>
            <p:spPr bwMode="auto">
              <a:xfrm>
                <a:off x="10777086" y="2244335"/>
                <a:ext cx="69632" cy="27431"/>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solidFill>
                <a:srgbClr val="005EA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30" name="Freeform 294"/>
              <p:cNvSpPr/>
              <p:nvPr/>
            </p:nvSpPr>
            <p:spPr bwMode="auto">
              <a:xfrm>
                <a:off x="10414161" y="1837101"/>
                <a:ext cx="331275" cy="443106"/>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solidFill>
                <a:srgbClr val="005EA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31" name="Freeform 295"/>
              <p:cNvSpPr>
                <a:spLocks noEditPoints="1"/>
              </p:cNvSpPr>
              <p:nvPr/>
            </p:nvSpPr>
            <p:spPr bwMode="auto">
              <a:xfrm>
                <a:off x="10481682" y="1697839"/>
                <a:ext cx="350265" cy="105501"/>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1"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solidFill>
                <a:srgbClr val="005EA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endParaRPr>
              </a:p>
            </p:txBody>
          </p:sp>
        </p:grpSp>
        <p:grpSp>
          <p:nvGrpSpPr>
            <p:cNvPr id="32" name="组合 31"/>
            <p:cNvGrpSpPr>
              <a:grpSpLocks noChangeAspect="1"/>
            </p:cNvGrpSpPr>
            <p:nvPr/>
          </p:nvGrpSpPr>
          <p:grpSpPr>
            <a:xfrm>
              <a:off x="3339216" y="1423240"/>
              <a:ext cx="900002" cy="900000"/>
              <a:chOff x="3222379" y="1423240"/>
              <a:chExt cx="1133678" cy="1133676"/>
            </a:xfrm>
          </p:grpSpPr>
          <p:sp>
            <p:nvSpPr>
              <p:cNvPr id="33" name="Oval 95"/>
              <p:cNvSpPr/>
              <p:nvPr/>
            </p:nvSpPr>
            <p:spPr>
              <a:xfrm>
                <a:off x="3222379" y="1423240"/>
                <a:ext cx="1133678" cy="1133676"/>
              </a:xfrm>
              <a:prstGeom prst="ellipse">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4" name="Freeform 18"/>
              <p:cNvSpPr/>
              <p:nvPr/>
            </p:nvSpPr>
            <p:spPr>
              <a:xfrm>
                <a:off x="3511512" y="1737611"/>
                <a:ext cx="586088" cy="532821"/>
              </a:xfrm>
              <a:custGeom>
                <a:avLst/>
                <a:gdLst/>
                <a:ahLst/>
                <a:cxnLst>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153" h="1960">
                    <a:moveTo>
                      <a:pt x="2006" y="767"/>
                    </a:moveTo>
                    <a:lnTo>
                      <a:pt x="2006" y="767"/>
                    </a:lnTo>
                    <a:cubicBezTo>
                      <a:pt x="1814" y="767"/>
                      <a:pt x="1814" y="767"/>
                      <a:pt x="1814" y="767"/>
                    </a:cubicBezTo>
                    <a:cubicBezTo>
                      <a:pt x="1814" y="198"/>
                      <a:pt x="1814" y="198"/>
                      <a:pt x="1814" y="198"/>
                    </a:cubicBezTo>
                    <a:cubicBezTo>
                      <a:pt x="1814" y="85"/>
                      <a:pt x="1728" y="0"/>
                      <a:pt x="1622" y="0"/>
                    </a:cubicBezTo>
                    <a:cubicBezTo>
                      <a:pt x="198" y="0"/>
                      <a:pt x="198" y="0"/>
                      <a:pt x="198" y="0"/>
                    </a:cubicBezTo>
                    <a:cubicBezTo>
                      <a:pt x="92" y="0"/>
                      <a:pt x="0" y="85"/>
                      <a:pt x="0" y="198"/>
                    </a:cubicBezTo>
                    <a:cubicBezTo>
                      <a:pt x="0" y="1025"/>
                      <a:pt x="0" y="1025"/>
                      <a:pt x="0" y="1025"/>
                    </a:cubicBezTo>
                    <a:cubicBezTo>
                      <a:pt x="0" y="1138"/>
                      <a:pt x="92" y="1224"/>
                      <a:pt x="198" y="1224"/>
                    </a:cubicBezTo>
                    <a:cubicBezTo>
                      <a:pt x="377" y="1224"/>
                      <a:pt x="377" y="1224"/>
                      <a:pt x="377" y="1224"/>
                    </a:cubicBezTo>
                    <a:cubicBezTo>
                      <a:pt x="377" y="1800"/>
                      <a:pt x="377" y="1800"/>
                      <a:pt x="377" y="1800"/>
                    </a:cubicBezTo>
                    <a:cubicBezTo>
                      <a:pt x="377" y="1886"/>
                      <a:pt x="450" y="1959"/>
                      <a:pt x="543" y="1959"/>
                    </a:cubicBezTo>
                    <a:cubicBezTo>
                      <a:pt x="900" y="1959"/>
                      <a:pt x="900" y="1959"/>
                      <a:pt x="900" y="1959"/>
                    </a:cubicBezTo>
                    <a:cubicBezTo>
                      <a:pt x="993" y="1959"/>
                      <a:pt x="1066" y="1886"/>
                      <a:pt x="1066" y="1800"/>
                    </a:cubicBezTo>
                    <a:cubicBezTo>
                      <a:pt x="1066" y="1224"/>
                      <a:pt x="1066" y="1224"/>
                      <a:pt x="1066" y="1224"/>
                    </a:cubicBezTo>
                    <a:cubicBezTo>
                      <a:pt x="1192" y="1224"/>
                      <a:pt x="1192" y="1224"/>
                      <a:pt x="1192" y="1224"/>
                    </a:cubicBezTo>
                    <a:cubicBezTo>
                      <a:pt x="1192" y="1509"/>
                      <a:pt x="1192" y="1509"/>
                      <a:pt x="1192" y="1509"/>
                    </a:cubicBezTo>
                    <a:cubicBezTo>
                      <a:pt x="1192" y="1588"/>
                      <a:pt x="1258" y="1655"/>
                      <a:pt x="1337" y="1655"/>
                    </a:cubicBezTo>
                    <a:cubicBezTo>
                      <a:pt x="2006" y="1655"/>
                      <a:pt x="2006" y="1655"/>
                      <a:pt x="2006" y="1655"/>
                    </a:cubicBezTo>
                    <a:cubicBezTo>
                      <a:pt x="2086" y="1655"/>
                      <a:pt x="2152" y="1588"/>
                      <a:pt x="2152" y="1509"/>
                    </a:cubicBezTo>
                    <a:cubicBezTo>
                      <a:pt x="2152" y="913"/>
                      <a:pt x="2152" y="913"/>
                      <a:pt x="2152" y="913"/>
                    </a:cubicBezTo>
                    <a:cubicBezTo>
                      <a:pt x="2152" y="833"/>
                      <a:pt x="2086" y="767"/>
                      <a:pt x="2006" y="767"/>
                    </a:cubicBezTo>
                    <a:close/>
                    <a:moveTo>
                      <a:pt x="1966" y="846"/>
                    </a:moveTo>
                    <a:lnTo>
                      <a:pt x="1966" y="846"/>
                    </a:lnTo>
                    <a:cubicBezTo>
                      <a:pt x="1993" y="846"/>
                      <a:pt x="2013" y="866"/>
                      <a:pt x="2013" y="893"/>
                    </a:cubicBezTo>
                    <a:cubicBezTo>
                      <a:pt x="2013" y="913"/>
                      <a:pt x="1993" y="933"/>
                      <a:pt x="1966" y="933"/>
                    </a:cubicBezTo>
                    <a:cubicBezTo>
                      <a:pt x="1940" y="933"/>
                      <a:pt x="1920" y="913"/>
                      <a:pt x="1920" y="893"/>
                    </a:cubicBezTo>
                    <a:cubicBezTo>
                      <a:pt x="1920" y="866"/>
                      <a:pt x="1940" y="846"/>
                      <a:pt x="1966" y="846"/>
                    </a:cubicBezTo>
                    <a:close/>
                    <a:moveTo>
                      <a:pt x="2046" y="1535"/>
                    </a:moveTo>
                    <a:lnTo>
                      <a:pt x="2046" y="1535"/>
                    </a:lnTo>
                    <a:cubicBezTo>
                      <a:pt x="1304" y="1535"/>
                      <a:pt x="1304" y="1535"/>
                      <a:pt x="1304" y="1535"/>
                    </a:cubicBezTo>
                    <a:cubicBezTo>
                      <a:pt x="1304" y="999"/>
                      <a:pt x="1304" y="999"/>
                      <a:pt x="1304" y="999"/>
                    </a:cubicBezTo>
                    <a:cubicBezTo>
                      <a:pt x="2046" y="999"/>
                      <a:pt x="2046" y="999"/>
                      <a:pt x="2046" y="999"/>
                    </a:cubicBezTo>
                    <a:lnTo>
                      <a:pt x="2046" y="1535"/>
                    </a:lnTo>
                    <a:close/>
                    <a:moveTo>
                      <a:pt x="1841" y="846"/>
                    </a:moveTo>
                    <a:lnTo>
                      <a:pt x="1841" y="846"/>
                    </a:lnTo>
                    <a:cubicBezTo>
                      <a:pt x="1867" y="846"/>
                      <a:pt x="1887" y="866"/>
                      <a:pt x="1887" y="893"/>
                    </a:cubicBezTo>
                    <a:cubicBezTo>
                      <a:pt x="1887" y="913"/>
                      <a:pt x="1867" y="933"/>
                      <a:pt x="1841" y="933"/>
                    </a:cubicBezTo>
                    <a:cubicBezTo>
                      <a:pt x="1814" y="933"/>
                      <a:pt x="1794" y="913"/>
                      <a:pt x="1794" y="893"/>
                    </a:cubicBezTo>
                    <a:cubicBezTo>
                      <a:pt x="1794" y="866"/>
                      <a:pt x="1814" y="846"/>
                      <a:pt x="1841" y="846"/>
                    </a:cubicBezTo>
                    <a:close/>
                    <a:moveTo>
                      <a:pt x="1576" y="98"/>
                    </a:moveTo>
                    <a:lnTo>
                      <a:pt x="1576" y="98"/>
                    </a:lnTo>
                    <a:cubicBezTo>
                      <a:pt x="1609" y="98"/>
                      <a:pt x="1635" y="125"/>
                      <a:pt x="1635" y="158"/>
                    </a:cubicBezTo>
                    <a:cubicBezTo>
                      <a:pt x="1635" y="191"/>
                      <a:pt x="1609" y="218"/>
                      <a:pt x="1576" y="218"/>
                    </a:cubicBezTo>
                    <a:cubicBezTo>
                      <a:pt x="1543" y="218"/>
                      <a:pt x="1516" y="191"/>
                      <a:pt x="1516" y="158"/>
                    </a:cubicBezTo>
                    <a:cubicBezTo>
                      <a:pt x="1516" y="125"/>
                      <a:pt x="1543" y="98"/>
                      <a:pt x="1576" y="98"/>
                    </a:cubicBezTo>
                    <a:close/>
                    <a:moveTo>
                      <a:pt x="1410" y="98"/>
                    </a:moveTo>
                    <a:lnTo>
                      <a:pt x="1410" y="98"/>
                    </a:lnTo>
                    <a:cubicBezTo>
                      <a:pt x="1443" y="98"/>
                      <a:pt x="1470" y="125"/>
                      <a:pt x="1470" y="158"/>
                    </a:cubicBezTo>
                    <a:cubicBezTo>
                      <a:pt x="1470" y="191"/>
                      <a:pt x="1443" y="218"/>
                      <a:pt x="1410" y="218"/>
                    </a:cubicBezTo>
                    <a:cubicBezTo>
                      <a:pt x="1377" y="218"/>
                      <a:pt x="1351" y="191"/>
                      <a:pt x="1351" y="158"/>
                    </a:cubicBezTo>
                    <a:cubicBezTo>
                      <a:pt x="1351" y="125"/>
                      <a:pt x="1377" y="98"/>
                      <a:pt x="1410" y="98"/>
                    </a:cubicBezTo>
                    <a:close/>
                    <a:moveTo>
                      <a:pt x="721" y="919"/>
                    </a:moveTo>
                    <a:lnTo>
                      <a:pt x="721" y="919"/>
                    </a:lnTo>
                    <a:cubicBezTo>
                      <a:pt x="721" y="893"/>
                      <a:pt x="741" y="873"/>
                      <a:pt x="761" y="873"/>
                    </a:cubicBezTo>
                    <a:cubicBezTo>
                      <a:pt x="788" y="873"/>
                      <a:pt x="807" y="893"/>
                      <a:pt x="807" y="919"/>
                    </a:cubicBezTo>
                    <a:cubicBezTo>
                      <a:pt x="807" y="946"/>
                      <a:pt x="788" y="966"/>
                      <a:pt x="761" y="966"/>
                    </a:cubicBezTo>
                    <a:cubicBezTo>
                      <a:pt x="741" y="966"/>
                      <a:pt x="721" y="946"/>
                      <a:pt x="721" y="919"/>
                    </a:cubicBezTo>
                    <a:close/>
                    <a:moveTo>
                      <a:pt x="847" y="919"/>
                    </a:moveTo>
                    <a:lnTo>
                      <a:pt x="847" y="919"/>
                    </a:lnTo>
                    <a:cubicBezTo>
                      <a:pt x="847" y="893"/>
                      <a:pt x="867" y="873"/>
                      <a:pt x="887" y="873"/>
                    </a:cubicBezTo>
                    <a:cubicBezTo>
                      <a:pt x="913" y="873"/>
                      <a:pt x="933" y="893"/>
                      <a:pt x="933" y="919"/>
                    </a:cubicBezTo>
                    <a:cubicBezTo>
                      <a:pt x="933" y="946"/>
                      <a:pt x="913" y="966"/>
                      <a:pt x="887" y="966"/>
                    </a:cubicBezTo>
                    <a:cubicBezTo>
                      <a:pt x="867" y="966"/>
                      <a:pt x="847" y="946"/>
                      <a:pt x="847" y="919"/>
                    </a:cubicBezTo>
                    <a:close/>
                    <a:moveTo>
                      <a:pt x="940" y="1820"/>
                    </a:moveTo>
                    <a:lnTo>
                      <a:pt x="940" y="1820"/>
                    </a:lnTo>
                    <a:cubicBezTo>
                      <a:pt x="503" y="1820"/>
                      <a:pt x="503" y="1820"/>
                      <a:pt x="503" y="1820"/>
                    </a:cubicBezTo>
                    <a:cubicBezTo>
                      <a:pt x="503" y="1045"/>
                      <a:pt x="503" y="1045"/>
                      <a:pt x="503" y="1045"/>
                    </a:cubicBezTo>
                    <a:cubicBezTo>
                      <a:pt x="940" y="1045"/>
                      <a:pt x="940" y="1045"/>
                      <a:pt x="940" y="1045"/>
                    </a:cubicBezTo>
                    <a:lnTo>
                      <a:pt x="940" y="1820"/>
                    </a:lnTo>
                    <a:close/>
                    <a:moveTo>
                      <a:pt x="1066" y="1058"/>
                    </a:moveTo>
                    <a:lnTo>
                      <a:pt x="1066" y="1058"/>
                    </a:lnTo>
                    <a:cubicBezTo>
                      <a:pt x="1066" y="952"/>
                      <a:pt x="1066" y="952"/>
                      <a:pt x="1066" y="952"/>
                    </a:cubicBezTo>
                    <a:cubicBezTo>
                      <a:pt x="1066" y="860"/>
                      <a:pt x="993" y="787"/>
                      <a:pt x="900" y="787"/>
                    </a:cubicBezTo>
                    <a:cubicBezTo>
                      <a:pt x="543" y="787"/>
                      <a:pt x="543" y="787"/>
                      <a:pt x="543" y="787"/>
                    </a:cubicBezTo>
                    <a:cubicBezTo>
                      <a:pt x="450" y="787"/>
                      <a:pt x="377" y="860"/>
                      <a:pt x="377" y="952"/>
                    </a:cubicBezTo>
                    <a:cubicBezTo>
                      <a:pt x="377" y="1058"/>
                      <a:pt x="377" y="1058"/>
                      <a:pt x="377" y="1058"/>
                    </a:cubicBezTo>
                    <a:cubicBezTo>
                      <a:pt x="152" y="1058"/>
                      <a:pt x="152" y="1058"/>
                      <a:pt x="152" y="1058"/>
                    </a:cubicBezTo>
                    <a:cubicBezTo>
                      <a:pt x="152" y="310"/>
                      <a:pt x="152" y="310"/>
                      <a:pt x="152" y="310"/>
                    </a:cubicBezTo>
                    <a:cubicBezTo>
                      <a:pt x="1669" y="310"/>
                      <a:pt x="1669" y="310"/>
                      <a:pt x="1669" y="310"/>
                    </a:cubicBezTo>
                    <a:cubicBezTo>
                      <a:pt x="1669" y="767"/>
                      <a:pt x="1669" y="767"/>
                      <a:pt x="1669" y="767"/>
                    </a:cubicBezTo>
                    <a:cubicBezTo>
                      <a:pt x="1337" y="767"/>
                      <a:pt x="1337" y="767"/>
                      <a:pt x="1337" y="767"/>
                    </a:cubicBezTo>
                    <a:cubicBezTo>
                      <a:pt x="1258" y="767"/>
                      <a:pt x="1192" y="833"/>
                      <a:pt x="1192" y="913"/>
                    </a:cubicBezTo>
                    <a:cubicBezTo>
                      <a:pt x="1192" y="1058"/>
                      <a:pt x="1192" y="1058"/>
                      <a:pt x="1192" y="1058"/>
                    </a:cubicBezTo>
                    <a:lnTo>
                      <a:pt x="1066" y="1058"/>
                    </a:lnTo>
                    <a:close/>
                    <a:moveTo>
                      <a:pt x="1066" y="1058"/>
                    </a:moveTo>
                    <a:lnTo>
                      <a:pt x="1066" y="1058"/>
                    </a:lnTo>
                    <a:close/>
                  </a:path>
                </a:pathLst>
              </a:custGeom>
              <a:solidFill>
                <a:srgbClr val="039ACF"/>
              </a:solidFill>
              <a:ln w="9525">
                <a:noFill/>
              </a:ln>
            </p:spPr>
            <p:txBody>
              <a:bodyPr/>
              <a:lstStyle/>
              <a:p>
                <a:endParaRPr lang="zh-CN" altLang="en-US" sz="900"/>
              </a:p>
            </p:txBody>
          </p:sp>
        </p:grpSp>
        <p:grpSp>
          <p:nvGrpSpPr>
            <p:cNvPr id="35" name="组合 34"/>
            <p:cNvGrpSpPr>
              <a:grpSpLocks noChangeAspect="1"/>
            </p:cNvGrpSpPr>
            <p:nvPr/>
          </p:nvGrpSpPr>
          <p:grpSpPr>
            <a:xfrm>
              <a:off x="5643491" y="1414111"/>
              <a:ext cx="900002" cy="900000"/>
              <a:chOff x="5529161" y="1423240"/>
              <a:chExt cx="1133678" cy="1133676"/>
            </a:xfrm>
          </p:grpSpPr>
          <p:sp>
            <p:nvSpPr>
              <p:cNvPr id="36" name="Oval 108"/>
              <p:cNvSpPr/>
              <p:nvPr/>
            </p:nvSpPr>
            <p:spPr>
              <a:xfrm>
                <a:off x="5529161" y="1423240"/>
                <a:ext cx="1133678" cy="1133676"/>
              </a:xfrm>
              <a:prstGeom prst="ellipse">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7" name="Freeform 19"/>
              <p:cNvSpPr>
                <a:spLocks noEditPoints="1"/>
              </p:cNvSpPr>
              <p:nvPr/>
            </p:nvSpPr>
            <p:spPr bwMode="auto">
              <a:xfrm>
                <a:off x="5771737" y="1626048"/>
                <a:ext cx="648526" cy="753464"/>
              </a:xfrm>
              <a:custGeom>
                <a:avLst/>
                <a:gdLst>
                  <a:gd name="T0" fmla="*/ 1277 w 3088"/>
                  <a:gd name="T1" fmla="*/ 663 h 3592"/>
                  <a:gd name="T2" fmla="*/ 955 w 3088"/>
                  <a:gd name="T3" fmla="*/ 791 h 3592"/>
                  <a:gd name="T4" fmla="*/ 689 w 3088"/>
                  <a:gd name="T5" fmla="*/ 1004 h 3592"/>
                  <a:gd name="T6" fmla="*/ 496 w 3088"/>
                  <a:gd name="T7" fmla="*/ 1284 h 3592"/>
                  <a:gd name="T8" fmla="*/ 391 w 3088"/>
                  <a:gd name="T9" fmla="*/ 1617 h 3592"/>
                  <a:gd name="T10" fmla="*/ 391 w 3088"/>
                  <a:gd name="T11" fmla="*/ 1976 h 3592"/>
                  <a:gd name="T12" fmla="*/ 496 w 3088"/>
                  <a:gd name="T13" fmla="*/ 2308 h 3592"/>
                  <a:gd name="T14" fmla="*/ 689 w 3088"/>
                  <a:gd name="T15" fmla="*/ 2589 h 3592"/>
                  <a:gd name="T16" fmla="*/ 955 w 3088"/>
                  <a:gd name="T17" fmla="*/ 2801 h 3592"/>
                  <a:gd name="T18" fmla="*/ 1277 w 3088"/>
                  <a:gd name="T19" fmla="*/ 2929 h 3592"/>
                  <a:gd name="T20" fmla="*/ 1630 w 3088"/>
                  <a:gd name="T21" fmla="*/ 2958 h 3592"/>
                  <a:gd name="T22" fmla="*/ 1959 w 3088"/>
                  <a:gd name="T23" fmla="*/ 2884 h 3592"/>
                  <a:gd name="T24" fmla="*/ 2246 w 3088"/>
                  <a:gd name="T25" fmla="*/ 2726 h 3592"/>
                  <a:gd name="T26" fmla="*/ 2475 w 3088"/>
                  <a:gd name="T27" fmla="*/ 2497 h 3592"/>
                  <a:gd name="T28" fmla="*/ 2634 w 3088"/>
                  <a:gd name="T29" fmla="*/ 2211 h 3592"/>
                  <a:gd name="T30" fmla="*/ 2706 w 3088"/>
                  <a:gd name="T31" fmla="*/ 1883 h 3592"/>
                  <a:gd name="T32" fmla="*/ 2679 w 3088"/>
                  <a:gd name="T33" fmla="*/ 1529 h 3592"/>
                  <a:gd name="T34" fmla="*/ 2551 w 3088"/>
                  <a:gd name="T35" fmla="*/ 1208 h 3592"/>
                  <a:gd name="T36" fmla="*/ 2337 w 3088"/>
                  <a:gd name="T37" fmla="*/ 944 h 3592"/>
                  <a:gd name="T38" fmla="*/ 2057 w 3088"/>
                  <a:gd name="T39" fmla="*/ 750 h 3592"/>
                  <a:gd name="T40" fmla="*/ 1725 w 3088"/>
                  <a:gd name="T41" fmla="*/ 646 h 3592"/>
                  <a:gd name="T42" fmla="*/ 1557 w 3088"/>
                  <a:gd name="T43" fmla="*/ 1 h 3592"/>
                  <a:gd name="T44" fmla="*/ 1621 w 3088"/>
                  <a:gd name="T45" fmla="*/ 39 h 3592"/>
                  <a:gd name="T46" fmla="*/ 2010 w 3088"/>
                  <a:gd name="T47" fmla="*/ 278 h 3592"/>
                  <a:gd name="T48" fmla="*/ 2427 w 3088"/>
                  <a:gd name="T49" fmla="*/ 456 h 3592"/>
                  <a:gd name="T50" fmla="*/ 2828 w 3088"/>
                  <a:gd name="T51" fmla="*/ 546 h 3592"/>
                  <a:gd name="T52" fmla="*/ 3051 w 3088"/>
                  <a:gd name="T53" fmla="*/ 577 h 3592"/>
                  <a:gd name="T54" fmla="*/ 3087 w 3088"/>
                  <a:gd name="T55" fmla="*/ 630 h 3592"/>
                  <a:gd name="T56" fmla="*/ 3086 w 3088"/>
                  <a:gd name="T57" fmla="*/ 1810 h 3592"/>
                  <a:gd name="T58" fmla="*/ 3046 w 3088"/>
                  <a:gd name="T59" fmla="*/ 2262 h 3592"/>
                  <a:gd name="T60" fmla="*/ 2938 w 3088"/>
                  <a:gd name="T61" fmla="*/ 2537 h 3592"/>
                  <a:gd name="T62" fmla="*/ 2757 w 3088"/>
                  <a:gd name="T63" fmla="*/ 2805 h 3592"/>
                  <a:gd name="T64" fmla="*/ 2484 w 3088"/>
                  <a:gd name="T65" fmla="*/ 3078 h 3592"/>
                  <a:gd name="T66" fmla="*/ 2171 w 3088"/>
                  <a:gd name="T67" fmla="*/ 3300 h 3592"/>
                  <a:gd name="T68" fmla="*/ 1796 w 3088"/>
                  <a:gd name="T69" fmla="*/ 3494 h 3592"/>
                  <a:gd name="T70" fmla="*/ 1549 w 3088"/>
                  <a:gd name="T71" fmla="*/ 3592 h 3592"/>
                  <a:gd name="T72" fmla="*/ 1296 w 3088"/>
                  <a:gd name="T73" fmla="*/ 3499 h 3592"/>
                  <a:gd name="T74" fmla="*/ 891 w 3088"/>
                  <a:gd name="T75" fmla="*/ 3284 h 3592"/>
                  <a:gd name="T76" fmla="*/ 525 w 3088"/>
                  <a:gd name="T77" fmla="*/ 3005 h 3592"/>
                  <a:gd name="T78" fmla="*/ 282 w 3088"/>
                  <a:gd name="T79" fmla="*/ 2741 h 3592"/>
                  <a:gd name="T80" fmla="*/ 118 w 3088"/>
                  <a:gd name="T81" fmla="*/ 2469 h 3592"/>
                  <a:gd name="T82" fmla="*/ 25 w 3088"/>
                  <a:gd name="T83" fmla="*/ 2161 h 3592"/>
                  <a:gd name="T84" fmla="*/ 0 w 3088"/>
                  <a:gd name="T85" fmla="*/ 1506 h 3592"/>
                  <a:gd name="T86" fmla="*/ 3 w 3088"/>
                  <a:gd name="T87" fmla="*/ 621 h 3592"/>
                  <a:gd name="T88" fmla="*/ 44 w 3088"/>
                  <a:gd name="T89" fmla="*/ 575 h 3592"/>
                  <a:gd name="T90" fmla="*/ 324 w 3088"/>
                  <a:gd name="T91" fmla="*/ 541 h 3592"/>
                  <a:gd name="T92" fmla="*/ 764 w 3088"/>
                  <a:gd name="T93" fmla="*/ 420 h 3592"/>
                  <a:gd name="T94" fmla="*/ 1176 w 3088"/>
                  <a:gd name="T95" fmla="*/ 224 h 3592"/>
                  <a:gd name="T96" fmla="*/ 1489 w 3088"/>
                  <a:gd name="T97" fmla="*/ 24 h 3592"/>
                  <a:gd name="T98" fmla="*/ 1545 w 3088"/>
                  <a:gd name="T99" fmla="*/ 0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8" h="3592">
                    <a:moveTo>
                      <a:pt x="1544" y="632"/>
                    </a:moveTo>
                    <a:lnTo>
                      <a:pt x="1453" y="635"/>
                    </a:lnTo>
                    <a:lnTo>
                      <a:pt x="1363" y="646"/>
                    </a:lnTo>
                    <a:lnTo>
                      <a:pt x="1277" y="663"/>
                    </a:lnTo>
                    <a:lnTo>
                      <a:pt x="1192" y="686"/>
                    </a:lnTo>
                    <a:lnTo>
                      <a:pt x="1110" y="715"/>
                    </a:lnTo>
                    <a:lnTo>
                      <a:pt x="1031" y="750"/>
                    </a:lnTo>
                    <a:lnTo>
                      <a:pt x="955" y="791"/>
                    </a:lnTo>
                    <a:lnTo>
                      <a:pt x="883" y="837"/>
                    </a:lnTo>
                    <a:lnTo>
                      <a:pt x="814" y="888"/>
                    </a:lnTo>
                    <a:lnTo>
                      <a:pt x="749" y="944"/>
                    </a:lnTo>
                    <a:lnTo>
                      <a:pt x="689" y="1004"/>
                    </a:lnTo>
                    <a:lnTo>
                      <a:pt x="634" y="1068"/>
                    </a:lnTo>
                    <a:lnTo>
                      <a:pt x="583" y="1136"/>
                    </a:lnTo>
                    <a:lnTo>
                      <a:pt x="537" y="1208"/>
                    </a:lnTo>
                    <a:lnTo>
                      <a:pt x="496" y="1284"/>
                    </a:lnTo>
                    <a:lnTo>
                      <a:pt x="461" y="1363"/>
                    </a:lnTo>
                    <a:lnTo>
                      <a:pt x="432" y="1445"/>
                    </a:lnTo>
                    <a:lnTo>
                      <a:pt x="409" y="1529"/>
                    </a:lnTo>
                    <a:lnTo>
                      <a:pt x="391" y="1617"/>
                    </a:lnTo>
                    <a:lnTo>
                      <a:pt x="381" y="1705"/>
                    </a:lnTo>
                    <a:lnTo>
                      <a:pt x="378" y="1796"/>
                    </a:lnTo>
                    <a:lnTo>
                      <a:pt x="381" y="1887"/>
                    </a:lnTo>
                    <a:lnTo>
                      <a:pt x="391" y="1976"/>
                    </a:lnTo>
                    <a:lnTo>
                      <a:pt x="409" y="2063"/>
                    </a:lnTo>
                    <a:lnTo>
                      <a:pt x="432" y="2148"/>
                    </a:lnTo>
                    <a:lnTo>
                      <a:pt x="461" y="2229"/>
                    </a:lnTo>
                    <a:lnTo>
                      <a:pt x="496" y="2308"/>
                    </a:lnTo>
                    <a:lnTo>
                      <a:pt x="537" y="2383"/>
                    </a:lnTo>
                    <a:lnTo>
                      <a:pt x="583" y="2456"/>
                    </a:lnTo>
                    <a:lnTo>
                      <a:pt x="634" y="2524"/>
                    </a:lnTo>
                    <a:lnTo>
                      <a:pt x="689" y="2589"/>
                    </a:lnTo>
                    <a:lnTo>
                      <a:pt x="749" y="2649"/>
                    </a:lnTo>
                    <a:lnTo>
                      <a:pt x="814" y="2705"/>
                    </a:lnTo>
                    <a:lnTo>
                      <a:pt x="883" y="2755"/>
                    </a:lnTo>
                    <a:lnTo>
                      <a:pt x="955" y="2801"/>
                    </a:lnTo>
                    <a:lnTo>
                      <a:pt x="1031" y="2842"/>
                    </a:lnTo>
                    <a:lnTo>
                      <a:pt x="1110" y="2877"/>
                    </a:lnTo>
                    <a:lnTo>
                      <a:pt x="1192" y="2906"/>
                    </a:lnTo>
                    <a:lnTo>
                      <a:pt x="1277" y="2929"/>
                    </a:lnTo>
                    <a:lnTo>
                      <a:pt x="1363" y="2947"/>
                    </a:lnTo>
                    <a:lnTo>
                      <a:pt x="1453" y="2957"/>
                    </a:lnTo>
                    <a:lnTo>
                      <a:pt x="1544" y="2961"/>
                    </a:lnTo>
                    <a:lnTo>
                      <a:pt x="1630" y="2958"/>
                    </a:lnTo>
                    <a:lnTo>
                      <a:pt x="1716" y="2948"/>
                    </a:lnTo>
                    <a:lnTo>
                      <a:pt x="1799" y="2933"/>
                    </a:lnTo>
                    <a:lnTo>
                      <a:pt x="1881" y="2911"/>
                    </a:lnTo>
                    <a:lnTo>
                      <a:pt x="1959" y="2884"/>
                    </a:lnTo>
                    <a:lnTo>
                      <a:pt x="2036" y="2853"/>
                    </a:lnTo>
                    <a:lnTo>
                      <a:pt x="2109" y="2815"/>
                    </a:lnTo>
                    <a:lnTo>
                      <a:pt x="2179" y="2773"/>
                    </a:lnTo>
                    <a:lnTo>
                      <a:pt x="2246" y="2726"/>
                    </a:lnTo>
                    <a:lnTo>
                      <a:pt x="2309" y="2674"/>
                    </a:lnTo>
                    <a:lnTo>
                      <a:pt x="2369" y="2620"/>
                    </a:lnTo>
                    <a:lnTo>
                      <a:pt x="2424" y="2559"/>
                    </a:lnTo>
                    <a:lnTo>
                      <a:pt x="2475" y="2497"/>
                    </a:lnTo>
                    <a:lnTo>
                      <a:pt x="2522" y="2430"/>
                    </a:lnTo>
                    <a:lnTo>
                      <a:pt x="2564" y="2360"/>
                    </a:lnTo>
                    <a:lnTo>
                      <a:pt x="2601" y="2287"/>
                    </a:lnTo>
                    <a:lnTo>
                      <a:pt x="2634" y="2211"/>
                    </a:lnTo>
                    <a:lnTo>
                      <a:pt x="2660" y="2133"/>
                    </a:lnTo>
                    <a:lnTo>
                      <a:pt x="2682" y="2052"/>
                    </a:lnTo>
                    <a:lnTo>
                      <a:pt x="2698" y="1969"/>
                    </a:lnTo>
                    <a:lnTo>
                      <a:pt x="2706" y="1883"/>
                    </a:lnTo>
                    <a:lnTo>
                      <a:pt x="2710" y="1796"/>
                    </a:lnTo>
                    <a:lnTo>
                      <a:pt x="2706" y="1705"/>
                    </a:lnTo>
                    <a:lnTo>
                      <a:pt x="2697" y="1617"/>
                    </a:lnTo>
                    <a:lnTo>
                      <a:pt x="2679" y="1529"/>
                    </a:lnTo>
                    <a:lnTo>
                      <a:pt x="2656" y="1445"/>
                    </a:lnTo>
                    <a:lnTo>
                      <a:pt x="2627" y="1363"/>
                    </a:lnTo>
                    <a:lnTo>
                      <a:pt x="2591" y="1284"/>
                    </a:lnTo>
                    <a:lnTo>
                      <a:pt x="2551" y="1208"/>
                    </a:lnTo>
                    <a:lnTo>
                      <a:pt x="2505" y="1136"/>
                    </a:lnTo>
                    <a:lnTo>
                      <a:pt x="2453" y="1068"/>
                    </a:lnTo>
                    <a:lnTo>
                      <a:pt x="2397" y="1004"/>
                    </a:lnTo>
                    <a:lnTo>
                      <a:pt x="2337" y="944"/>
                    </a:lnTo>
                    <a:lnTo>
                      <a:pt x="2274" y="888"/>
                    </a:lnTo>
                    <a:lnTo>
                      <a:pt x="2205" y="837"/>
                    </a:lnTo>
                    <a:lnTo>
                      <a:pt x="2132" y="791"/>
                    </a:lnTo>
                    <a:lnTo>
                      <a:pt x="2057" y="750"/>
                    </a:lnTo>
                    <a:lnTo>
                      <a:pt x="1978" y="715"/>
                    </a:lnTo>
                    <a:lnTo>
                      <a:pt x="1896" y="686"/>
                    </a:lnTo>
                    <a:lnTo>
                      <a:pt x="1811" y="663"/>
                    </a:lnTo>
                    <a:lnTo>
                      <a:pt x="1725" y="646"/>
                    </a:lnTo>
                    <a:lnTo>
                      <a:pt x="1635" y="635"/>
                    </a:lnTo>
                    <a:lnTo>
                      <a:pt x="1544" y="632"/>
                    </a:lnTo>
                    <a:close/>
                    <a:moveTo>
                      <a:pt x="1545" y="0"/>
                    </a:moveTo>
                    <a:lnTo>
                      <a:pt x="1557" y="1"/>
                    </a:lnTo>
                    <a:lnTo>
                      <a:pt x="1569" y="6"/>
                    </a:lnTo>
                    <a:lnTo>
                      <a:pt x="1583" y="14"/>
                    </a:lnTo>
                    <a:lnTo>
                      <a:pt x="1600" y="25"/>
                    </a:lnTo>
                    <a:lnTo>
                      <a:pt x="1621" y="39"/>
                    </a:lnTo>
                    <a:lnTo>
                      <a:pt x="1716" y="104"/>
                    </a:lnTo>
                    <a:lnTo>
                      <a:pt x="1812" y="165"/>
                    </a:lnTo>
                    <a:lnTo>
                      <a:pt x="1910" y="223"/>
                    </a:lnTo>
                    <a:lnTo>
                      <a:pt x="2010" y="278"/>
                    </a:lnTo>
                    <a:lnTo>
                      <a:pt x="2112" y="329"/>
                    </a:lnTo>
                    <a:lnTo>
                      <a:pt x="2215" y="375"/>
                    </a:lnTo>
                    <a:lnTo>
                      <a:pt x="2320" y="418"/>
                    </a:lnTo>
                    <a:lnTo>
                      <a:pt x="2427" y="456"/>
                    </a:lnTo>
                    <a:lnTo>
                      <a:pt x="2537" y="489"/>
                    </a:lnTo>
                    <a:lnTo>
                      <a:pt x="2648" y="516"/>
                    </a:lnTo>
                    <a:lnTo>
                      <a:pt x="2738" y="532"/>
                    </a:lnTo>
                    <a:lnTo>
                      <a:pt x="2828" y="546"/>
                    </a:lnTo>
                    <a:lnTo>
                      <a:pt x="2919" y="556"/>
                    </a:lnTo>
                    <a:lnTo>
                      <a:pt x="3010" y="567"/>
                    </a:lnTo>
                    <a:lnTo>
                      <a:pt x="3032" y="572"/>
                    </a:lnTo>
                    <a:lnTo>
                      <a:pt x="3051" y="577"/>
                    </a:lnTo>
                    <a:lnTo>
                      <a:pt x="3065" y="586"/>
                    </a:lnTo>
                    <a:lnTo>
                      <a:pt x="3075" y="597"/>
                    </a:lnTo>
                    <a:lnTo>
                      <a:pt x="3082" y="611"/>
                    </a:lnTo>
                    <a:lnTo>
                      <a:pt x="3087" y="630"/>
                    </a:lnTo>
                    <a:lnTo>
                      <a:pt x="3088" y="653"/>
                    </a:lnTo>
                    <a:lnTo>
                      <a:pt x="3088" y="1352"/>
                    </a:lnTo>
                    <a:lnTo>
                      <a:pt x="3088" y="1580"/>
                    </a:lnTo>
                    <a:lnTo>
                      <a:pt x="3086" y="1810"/>
                    </a:lnTo>
                    <a:lnTo>
                      <a:pt x="3080" y="2039"/>
                    </a:lnTo>
                    <a:lnTo>
                      <a:pt x="3074" y="2115"/>
                    </a:lnTo>
                    <a:lnTo>
                      <a:pt x="3063" y="2190"/>
                    </a:lnTo>
                    <a:lnTo>
                      <a:pt x="3046" y="2262"/>
                    </a:lnTo>
                    <a:lnTo>
                      <a:pt x="3025" y="2333"/>
                    </a:lnTo>
                    <a:lnTo>
                      <a:pt x="3000" y="2402"/>
                    </a:lnTo>
                    <a:lnTo>
                      <a:pt x="2972" y="2470"/>
                    </a:lnTo>
                    <a:lnTo>
                      <a:pt x="2938" y="2537"/>
                    </a:lnTo>
                    <a:lnTo>
                      <a:pt x="2900" y="2601"/>
                    </a:lnTo>
                    <a:lnTo>
                      <a:pt x="2860" y="2664"/>
                    </a:lnTo>
                    <a:lnTo>
                      <a:pt x="2817" y="2727"/>
                    </a:lnTo>
                    <a:lnTo>
                      <a:pt x="2757" y="2805"/>
                    </a:lnTo>
                    <a:lnTo>
                      <a:pt x="2693" y="2878"/>
                    </a:lnTo>
                    <a:lnTo>
                      <a:pt x="2627" y="2948"/>
                    </a:lnTo>
                    <a:lnTo>
                      <a:pt x="2556" y="3015"/>
                    </a:lnTo>
                    <a:lnTo>
                      <a:pt x="2484" y="3078"/>
                    </a:lnTo>
                    <a:lnTo>
                      <a:pt x="2410" y="3138"/>
                    </a:lnTo>
                    <a:lnTo>
                      <a:pt x="2332" y="3195"/>
                    </a:lnTo>
                    <a:lnTo>
                      <a:pt x="2252" y="3249"/>
                    </a:lnTo>
                    <a:lnTo>
                      <a:pt x="2171" y="3300"/>
                    </a:lnTo>
                    <a:lnTo>
                      <a:pt x="2086" y="3349"/>
                    </a:lnTo>
                    <a:lnTo>
                      <a:pt x="2001" y="3396"/>
                    </a:lnTo>
                    <a:lnTo>
                      <a:pt x="1900" y="3447"/>
                    </a:lnTo>
                    <a:lnTo>
                      <a:pt x="1796" y="3494"/>
                    </a:lnTo>
                    <a:lnTo>
                      <a:pt x="1692" y="3540"/>
                    </a:lnTo>
                    <a:lnTo>
                      <a:pt x="1588" y="3583"/>
                    </a:lnTo>
                    <a:lnTo>
                      <a:pt x="1570" y="3590"/>
                    </a:lnTo>
                    <a:lnTo>
                      <a:pt x="1549" y="3592"/>
                    </a:lnTo>
                    <a:lnTo>
                      <a:pt x="1530" y="3592"/>
                    </a:lnTo>
                    <a:lnTo>
                      <a:pt x="1511" y="3588"/>
                    </a:lnTo>
                    <a:lnTo>
                      <a:pt x="1404" y="3545"/>
                    </a:lnTo>
                    <a:lnTo>
                      <a:pt x="1296" y="3499"/>
                    </a:lnTo>
                    <a:lnTo>
                      <a:pt x="1192" y="3451"/>
                    </a:lnTo>
                    <a:lnTo>
                      <a:pt x="1089" y="3399"/>
                    </a:lnTo>
                    <a:lnTo>
                      <a:pt x="989" y="3343"/>
                    </a:lnTo>
                    <a:lnTo>
                      <a:pt x="891" y="3284"/>
                    </a:lnTo>
                    <a:lnTo>
                      <a:pt x="796" y="3220"/>
                    </a:lnTo>
                    <a:lnTo>
                      <a:pt x="702" y="3152"/>
                    </a:lnTo>
                    <a:lnTo>
                      <a:pt x="613" y="3081"/>
                    </a:lnTo>
                    <a:lnTo>
                      <a:pt x="525" y="3005"/>
                    </a:lnTo>
                    <a:lnTo>
                      <a:pt x="440" y="2924"/>
                    </a:lnTo>
                    <a:lnTo>
                      <a:pt x="385" y="2865"/>
                    </a:lnTo>
                    <a:lnTo>
                      <a:pt x="331" y="2803"/>
                    </a:lnTo>
                    <a:lnTo>
                      <a:pt x="282" y="2741"/>
                    </a:lnTo>
                    <a:lnTo>
                      <a:pt x="234" y="2677"/>
                    </a:lnTo>
                    <a:lnTo>
                      <a:pt x="192" y="2610"/>
                    </a:lnTo>
                    <a:lnTo>
                      <a:pt x="153" y="2540"/>
                    </a:lnTo>
                    <a:lnTo>
                      <a:pt x="118" y="2469"/>
                    </a:lnTo>
                    <a:lnTo>
                      <a:pt x="88" y="2394"/>
                    </a:lnTo>
                    <a:lnTo>
                      <a:pt x="62" y="2318"/>
                    </a:lnTo>
                    <a:lnTo>
                      <a:pt x="42" y="2239"/>
                    </a:lnTo>
                    <a:lnTo>
                      <a:pt x="25" y="2161"/>
                    </a:lnTo>
                    <a:lnTo>
                      <a:pt x="13" y="2084"/>
                    </a:lnTo>
                    <a:lnTo>
                      <a:pt x="5" y="2004"/>
                    </a:lnTo>
                    <a:lnTo>
                      <a:pt x="3" y="1925"/>
                    </a:lnTo>
                    <a:lnTo>
                      <a:pt x="0" y="1506"/>
                    </a:lnTo>
                    <a:lnTo>
                      <a:pt x="0" y="1087"/>
                    </a:lnTo>
                    <a:lnTo>
                      <a:pt x="1" y="668"/>
                    </a:lnTo>
                    <a:lnTo>
                      <a:pt x="1" y="642"/>
                    </a:lnTo>
                    <a:lnTo>
                      <a:pt x="3" y="621"/>
                    </a:lnTo>
                    <a:lnTo>
                      <a:pt x="9" y="604"/>
                    </a:lnTo>
                    <a:lnTo>
                      <a:pt x="16" y="591"/>
                    </a:lnTo>
                    <a:lnTo>
                      <a:pt x="28" y="582"/>
                    </a:lnTo>
                    <a:lnTo>
                      <a:pt x="44" y="575"/>
                    </a:lnTo>
                    <a:lnTo>
                      <a:pt x="65" y="571"/>
                    </a:lnTo>
                    <a:lnTo>
                      <a:pt x="91" y="569"/>
                    </a:lnTo>
                    <a:lnTo>
                      <a:pt x="209" y="558"/>
                    </a:lnTo>
                    <a:lnTo>
                      <a:pt x="324" y="541"/>
                    </a:lnTo>
                    <a:lnTo>
                      <a:pt x="437" y="518"/>
                    </a:lnTo>
                    <a:lnTo>
                      <a:pt x="548" y="491"/>
                    </a:lnTo>
                    <a:lnTo>
                      <a:pt x="657" y="458"/>
                    </a:lnTo>
                    <a:lnTo>
                      <a:pt x="764" y="420"/>
                    </a:lnTo>
                    <a:lnTo>
                      <a:pt x="869" y="377"/>
                    </a:lnTo>
                    <a:lnTo>
                      <a:pt x="973" y="330"/>
                    </a:lnTo>
                    <a:lnTo>
                      <a:pt x="1075" y="279"/>
                    </a:lnTo>
                    <a:lnTo>
                      <a:pt x="1176" y="224"/>
                    </a:lnTo>
                    <a:lnTo>
                      <a:pt x="1274" y="165"/>
                    </a:lnTo>
                    <a:lnTo>
                      <a:pt x="1372" y="102"/>
                    </a:lnTo>
                    <a:lnTo>
                      <a:pt x="1468" y="38"/>
                    </a:lnTo>
                    <a:lnTo>
                      <a:pt x="1489" y="24"/>
                    </a:lnTo>
                    <a:lnTo>
                      <a:pt x="1507" y="13"/>
                    </a:lnTo>
                    <a:lnTo>
                      <a:pt x="1521" y="5"/>
                    </a:lnTo>
                    <a:lnTo>
                      <a:pt x="1534" y="1"/>
                    </a:lnTo>
                    <a:lnTo>
                      <a:pt x="1545" y="0"/>
                    </a:lnTo>
                    <a:close/>
                  </a:path>
                </a:pathLst>
              </a:custGeom>
              <a:solidFill>
                <a:srgbClr val="005EA4"/>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38" name="Freeform 41"/>
              <p:cNvSpPr/>
              <p:nvPr/>
            </p:nvSpPr>
            <p:spPr>
              <a:xfrm>
                <a:off x="5960282" y="1854442"/>
                <a:ext cx="271432" cy="27127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054" h="1054">
                    <a:moveTo>
                      <a:pt x="1046" y="464"/>
                    </a:moveTo>
                    <a:lnTo>
                      <a:pt x="1046" y="464"/>
                    </a:lnTo>
                    <a:cubicBezTo>
                      <a:pt x="986" y="444"/>
                      <a:pt x="986" y="444"/>
                      <a:pt x="986" y="444"/>
                    </a:cubicBezTo>
                    <a:cubicBezTo>
                      <a:pt x="973" y="378"/>
                      <a:pt x="953" y="318"/>
                      <a:pt x="914" y="265"/>
                    </a:cubicBezTo>
                    <a:cubicBezTo>
                      <a:pt x="940" y="199"/>
                      <a:pt x="940" y="199"/>
                      <a:pt x="940" y="199"/>
                    </a:cubicBezTo>
                    <a:cubicBezTo>
                      <a:pt x="940" y="199"/>
                      <a:pt x="940" y="199"/>
                      <a:pt x="940" y="193"/>
                    </a:cubicBezTo>
                    <a:cubicBezTo>
                      <a:pt x="900" y="153"/>
                      <a:pt x="900" y="153"/>
                      <a:pt x="900" y="153"/>
                    </a:cubicBezTo>
                    <a:cubicBezTo>
                      <a:pt x="861" y="113"/>
                      <a:pt x="861" y="113"/>
                      <a:pt x="861" y="113"/>
                    </a:cubicBezTo>
                    <a:lnTo>
                      <a:pt x="854" y="113"/>
                    </a:lnTo>
                    <a:cubicBezTo>
                      <a:pt x="794" y="140"/>
                      <a:pt x="794" y="140"/>
                      <a:pt x="794" y="140"/>
                    </a:cubicBezTo>
                    <a:cubicBezTo>
                      <a:pt x="741" y="106"/>
                      <a:pt x="682" y="80"/>
                      <a:pt x="615" y="67"/>
                    </a:cubicBezTo>
                    <a:cubicBezTo>
                      <a:pt x="589" y="0"/>
                      <a:pt x="589" y="0"/>
                      <a:pt x="589" y="0"/>
                    </a:cubicBezTo>
                    <a:lnTo>
                      <a:pt x="582" y="0"/>
                    </a:lnTo>
                    <a:cubicBezTo>
                      <a:pt x="529" y="0"/>
                      <a:pt x="529" y="0"/>
                      <a:pt x="529" y="0"/>
                    </a:cubicBezTo>
                    <a:cubicBezTo>
                      <a:pt x="470" y="0"/>
                      <a:pt x="470" y="0"/>
                      <a:pt x="470" y="0"/>
                    </a:cubicBezTo>
                    <a:lnTo>
                      <a:pt x="463" y="0"/>
                    </a:lnTo>
                    <a:cubicBezTo>
                      <a:pt x="443" y="67"/>
                      <a:pt x="443" y="67"/>
                      <a:pt x="443" y="67"/>
                    </a:cubicBezTo>
                    <a:cubicBezTo>
                      <a:pt x="377" y="73"/>
                      <a:pt x="317" y="100"/>
                      <a:pt x="264" y="140"/>
                    </a:cubicBezTo>
                    <a:cubicBezTo>
                      <a:pt x="198" y="113"/>
                      <a:pt x="198" y="113"/>
                      <a:pt x="198" y="113"/>
                    </a:cubicBezTo>
                    <a:lnTo>
                      <a:pt x="192" y="113"/>
                    </a:lnTo>
                    <a:cubicBezTo>
                      <a:pt x="152" y="153"/>
                      <a:pt x="152" y="153"/>
                      <a:pt x="152" y="153"/>
                    </a:cubicBezTo>
                    <a:cubicBezTo>
                      <a:pt x="112" y="193"/>
                      <a:pt x="112" y="193"/>
                      <a:pt x="112" y="193"/>
                    </a:cubicBezTo>
                    <a:lnTo>
                      <a:pt x="112" y="199"/>
                    </a:lnTo>
                    <a:cubicBezTo>
                      <a:pt x="139" y="259"/>
                      <a:pt x="139" y="259"/>
                      <a:pt x="139" y="259"/>
                    </a:cubicBezTo>
                    <a:cubicBezTo>
                      <a:pt x="99" y="312"/>
                      <a:pt x="79" y="371"/>
                      <a:pt x="66" y="438"/>
                    </a:cubicBezTo>
                    <a:cubicBezTo>
                      <a:pt x="0" y="464"/>
                      <a:pt x="0" y="464"/>
                      <a:pt x="0" y="464"/>
                    </a:cubicBezTo>
                    <a:cubicBezTo>
                      <a:pt x="0" y="464"/>
                      <a:pt x="0" y="464"/>
                      <a:pt x="0" y="471"/>
                    </a:cubicBezTo>
                    <a:cubicBezTo>
                      <a:pt x="0" y="524"/>
                      <a:pt x="0" y="524"/>
                      <a:pt x="0" y="524"/>
                    </a:cubicBezTo>
                    <a:cubicBezTo>
                      <a:pt x="0" y="583"/>
                      <a:pt x="0" y="583"/>
                      <a:pt x="0" y="583"/>
                    </a:cubicBezTo>
                    <a:cubicBezTo>
                      <a:pt x="66" y="610"/>
                      <a:pt x="66" y="610"/>
                      <a:pt x="66" y="610"/>
                    </a:cubicBezTo>
                    <a:cubicBezTo>
                      <a:pt x="72" y="676"/>
                      <a:pt x="99" y="735"/>
                      <a:pt x="139" y="788"/>
                    </a:cubicBezTo>
                    <a:cubicBezTo>
                      <a:pt x="112" y="855"/>
                      <a:pt x="112" y="855"/>
                      <a:pt x="112" y="855"/>
                    </a:cubicBezTo>
                    <a:cubicBezTo>
                      <a:pt x="106" y="855"/>
                      <a:pt x="112" y="855"/>
                      <a:pt x="112" y="861"/>
                    </a:cubicBezTo>
                    <a:cubicBezTo>
                      <a:pt x="152" y="901"/>
                      <a:pt x="152" y="901"/>
                      <a:pt x="152" y="901"/>
                    </a:cubicBezTo>
                    <a:cubicBezTo>
                      <a:pt x="192" y="941"/>
                      <a:pt x="192" y="941"/>
                      <a:pt x="192" y="941"/>
                    </a:cubicBezTo>
                    <a:cubicBezTo>
                      <a:pt x="192" y="941"/>
                      <a:pt x="192" y="941"/>
                      <a:pt x="198" y="941"/>
                    </a:cubicBezTo>
                    <a:cubicBezTo>
                      <a:pt x="258" y="914"/>
                      <a:pt x="258" y="914"/>
                      <a:pt x="258" y="914"/>
                    </a:cubicBezTo>
                    <a:cubicBezTo>
                      <a:pt x="311" y="947"/>
                      <a:pt x="370" y="974"/>
                      <a:pt x="437" y="987"/>
                    </a:cubicBezTo>
                    <a:cubicBezTo>
                      <a:pt x="463" y="1047"/>
                      <a:pt x="463" y="1047"/>
                      <a:pt x="463" y="1047"/>
                    </a:cubicBezTo>
                    <a:cubicBezTo>
                      <a:pt x="463" y="1053"/>
                      <a:pt x="463" y="1053"/>
                      <a:pt x="470" y="1053"/>
                    </a:cubicBezTo>
                    <a:cubicBezTo>
                      <a:pt x="523" y="1053"/>
                      <a:pt x="523" y="1053"/>
                      <a:pt x="523" y="1053"/>
                    </a:cubicBezTo>
                    <a:cubicBezTo>
                      <a:pt x="582" y="1053"/>
                      <a:pt x="582" y="1053"/>
                      <a:pt x="582" y="1053"/>
                    </a:cubicBezTo>
                    <a:cubicBezTo>
                      <a:pt x="582" y="1053"/>
                      <a:pt x="582" y="1053"/>
                      <a:pt x="582" y="1047"/>
                    </a:cubicBezTo>
                    <a:cubicBezTo>
                      <a:pt x="609" y="987"/>
                      <a:pt x="609" y="987"/>
                      <a:pt x="609" y="987"/>
                    </a:cubicBezTo>
                    <a:cubicBezTo>
                      <a:pt x="675" y="974"/>
                      <a:pt x="735" y="954"/>
                      <a:pt x="788" y="914"/>
                    </a:cubicBezTo>
                    <a:cubicBezTo>
                      <a:pt x="847" y="941"/>
                      <a:pt x="847" y="941"/>
                      <a:pt x="847" y="941"/>
                    </a:cubicBezTo>
                    <a:cubicBezTo>
                      <a:pt x="854" y="941"/>
                      <a:pt x="854" y="941"/>
                      <a:pt x="854" y="941"/>
                    </a:cubicBezTo>
                    <a:cubicBezTo>
                      <a:pt x="894" y="901"/>
                      <a:pt x="894" y="901"/>
                      <a:pt x="894" y="901"/>
                    </a:cubicBezTo>
                    <a:cubicBezTo>
                      <a:pt x="933" y="861"/>
                      <a:pt x="933" y="861"/>
                      <a:pt x="933" y="861"/>
                    </a:cubicBezTo>
                    <a:cubicBezTo>
                      <a:pt x="940" y="861"/>
                      <a:pt x="940" y="855"/>
                      <a:pt x="940" y="855"/>
                    </a:cubicBezTo>
                    <a:cubicBezTo>
                      <a:pt x="914" y="795"/>
                      <a:pt x="914" y="795"/>
                      <a:pt x="914" y="795"/>
                    </a:cubicBezTo>
                    <a:cubicBezTo>
                      <a:pt x="947" y="742"/>
                      <a:pt x="973" y="683"/>
                      <a:pt x="986" y="616"/>
                    </a:cubicBezTo>
                    <a:cubicBezTo>
                      <a:pt x="1046" y="590"/>
                      <a:pt x="1046" y="590"/>
                      <a:pt x="1046" y="590"/>
                    </a:cubicBezTo>
                    <a:cubicBezTo>
                      <a:pt x="1053" y="590"/>
                      <a:pt x="1053" y="590"/>
                      <a:pt x="1053" y="583"/>
                    </a:cubicBezTo>
                    <a:cubicBezTo>
                      <a:pt x="1053" y="530"/>
                      <a:pt x="1053" y="530"/>
                      <a:pt x="1053" y="530"/>
                    </a:cubicBezTo>
                    <a:cubicBezTo>
                      <a:pt x="1053" y="471"/>
                      <a:pt x="1053" y="471"/>
                      <a:pt x="1053" y="471"/>
                    </a:cubicBezTo>
                    <a:cubicBezTo>
                      <a:pt x="1053" y="471"/>
                      <a:pt x="1053" y="471"/>
                      <a:pt x="1046" y="464"/>
                    </a:cubicBezTo>
                    <a:close/>
                    <a:moveTo>
                      <a:pt x="523" y="815"/>
                    </a:moveTo>
                    <a:lnTo>
                      <a:pt x="523" y="815"/>
                    </a:lnTo>
                    <a:cubicBezTo>
                      <a:pt x="370" y="815"/>
                      <a:pt x="238" y="683"/>
                      <a:pt x="238" y="524"/>
                    </a:cubicBezTo>
                    <a:cubicBezTo>
                      <a:pt x="238" y="371"/>
                      <a:pt x="370" y="239"/>
                      <a:pt x="523" y="239"/>
                    </a:cubicBezTo>
                    <a:cubicBezTo>
                      <a:pt x="682" y="239"/>
                      <a:pt x="808" y="371"/>
                      <a:pt x="808" y="524"/>
                    </a:cubicBezTo>
                    <a:cubicBezTo>
                      <a:pt x="808" y="683"/>
                      <a:pt x="682" y="815"/>
                      <a:pt x="523" y="815"/>
                    </a:cubicBezTo>
                    <a:close/>
                  </a:path>
                </a:pathLst>
              </a:custGeom>
              <a:solidFill>
                <a:srgbClr val="005EA4"/>
              </a:solidFill>
              <a:ln w="9525">
                <a:noFill/>
              </a:ln>
            </p:spPr>
            <p:txBody>
              <a:bodyPr/>
              <a:lstStyle/>
              <a:p>
                <a:endParaRPr lang="zh-CN" altLang="en-US" sz="900"/>
              </a:p>
            </p:txBody>
          </p:sp>
        </p:grpSp>
        <p:sp>
          <p:nvSpPr>
            <p:cNvPr id="39" name="Pentagon 118"/>
            <p:cNvSpPr/>
            <p:nvPr/>
          </p:nvSpPr>
          <p:spPr>
            <a:xfrm rot="5400000">
              <a:off x="7699728" y="3344473"/>
              <a:ext cx="1407011" cy="1908000"/>
            </a:xfrm>
            <a:prstGeom prst="homePlate">
              <a:avLst>
                <a:gd name="adj" fmla="val 26127"/>
              </a:avLst>
            </a:prstGeom>
            <a:solidFill>
              <a:srgbClr val="039A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0" name="Pentagon 118"/>
            <p:cNvSpPr/>
            <p:nvPr/>
          </p:nvSpPr>
          <p:spPr>
            <a:xfrm rot="5400000">
              <a:off x="3088041" y="3354852"/>
              <a:ext cx="1407011" cy="1887242"/>
            </a:xfrm>
            <a:prstGeom prst="homePlate">
              <a:avLst>
                <a:gd name="adj" fmla="val 26127"/>
              </a:avLst>
            </a:prstGeom>
            <a:solidFill>
              <a:srgbClr val="039A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1" name="Pentagon 131"/>
            <p:cNvSpPr/>
            <p:nvPr/>
          </p:nvSpPr>
          <p:spPr>
            <a:xfrm rot="5400000">
              <a:off x="5391063" y="3354853"/>
              <a:ext cx="1407010" cy="1887242"/>
            </a:xfrm>
            <a:prstGeom prst="homePlate">
              <a:avLst>
                <a:gd name="adj" fmla="val 26127"/>
              </a:avLst>
            </a:prstGeom>
            <a:solidFill>
              <a:srgbClr val="005E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2" name="Pentagon 131"/>
            <p:cNvSpPr/>
            <p:nvPr/>
          </p:nvSpPr>
          <p:spPr>
            <a:xfrm rot="5400000">
              <a:off x="10011734" y="3354853"/>
              <a:ext cx="1407010" cy="1887242"/>
            </a:xfrm>
            <a:prstGeom prst="homePlate">
              <a:avLst>
                <a:gd name="adj" fmla="val 26127"/>
              </a:avLst>
            </a:prstGeom>
            <a:solidFill>
              <a:srgbClr val="005E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3" name="Pentagon 131"/>
            <p:cNvSpPr/>
            <p:nvPr/>
          </p:nvSpPr>
          <p:spPr>
            <a:xfrm rot="5400000">
              <a:off x="778925" y="3354853"/>
              <a:ext cx="1407010" cy="1887242"/>
            </a:xfrm>
            <a:prstGeom prst="homePlate">
              <a:avLst>
                <a:gd name="adj" fmla="val 26127"/>
              </a:avLst>
            </a:prstGeom>
            <a:solidFill>
              <a:srgbClr val="005E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4" name="Rectangle 73"/>
            <p:cNvSpPr/>
            <p:nvPr/>
          </p:nvSpPr>
          <p:spPr>
            <a:xfrm>
              <a:off x="538814" y="2553964"/>
              <a:ext cx="1887244" cy="108000"/>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5" name="koppt-文本框"/>
            <p:cNvSpPr/>
            <p:nvPr/>
          </p:nvSpPr>
          <p:spPr>
            <a:xfrm>
              <a:off x="603703" y="2638567"/>
              <a:ext cx="1757466" cy="2168525"/>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lang="en-US" altLang="zh-CN" b="1" kern="0" dirty="0">
                  <a:solidFill>
                    <a:srgbClr val="FFFFFF"/>
                  </a:solidFill>
                  <a:latin typeface="微软雅黑" panose="020B0503020204020204" pitchFamily="34" charset="-122"/>
                  <a:ea typeface="微软雅黑" panose="020B0503020204020204" pitchFamily="34" charset="-122"/>
                </a:rPr>
                <a:t>GCN+GRU</a:t>
              </a:r>
              <a:endParaRPr lang="en-US" altLang="zh-CN" b="1" kern="0" dirty="0">
                <a:solidFill>
                  <a:srgbClr val="FFFFFF"/>
                </a:solidFill>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lang="zh-CN" altLang="en-US" b="1" kern="0" dirty="0">
                  <a:solidFill>
                    <a:srgbClr val="FFFFFF"/>
                  </a:solidFill>
                  <a:latin typeface="微软雅黑" panose="020B0503020204020204" pitchFamily="34" charset="-122"/>
                  <a:ea typeface="微软雅黑" panose="020B0503020204020204" pitchFamily="34" charset="-122"/>
                </a:rPr>
                <a:t>可以实现对弹性网络的实时自适应调整，响应速度快</a:t>
              </a:r>
              <a:endParaRPr lang="en-US" altLang="zh-CN" b="1" kern="0" dirty="0">
                <a:solidFill>
                  <a:srgbClr val="FFFFFF"/>
                </a:solidFill>
                <a:latin typeface="微软雅黑" panose="020B0503020204020204" pitchFamily="34" charset="-122"/>
                <a:ea typeface="微软雅黑" panose="020B0503020204020204" pitchFamily="34" charset="-122"/>
              </a:endParaRPr>
            </a:p>
          </p:txBody>
        </p:sp>
        <p:sp>
          <p:nvSpPr>
            <p:cNvPr id="46" name="Rectangle 68"/>
            <p:cNvSpPr/>
            <p:nvPr/>
          </p:nvSpPr>
          <p:spPr>
            <a:xfrm>
              <a:off x="2845596" y="2553964"/>
              <a:ext cx="1887243" cy="108000"/>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7" name="koppt-文本框"/>
            <p:cNvSpPr/>
            <p:nvPr/>
          </p:nvSpPr>
          <p:spPr>
            <a:xfrm>
              <a:off x="2910484" y="2638567"/>
              <a:ext cx="1757466" cy="2168525"/>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lang="en-US" altLang="zh-CN" b="1" kern="0" dirty="0">
                  <a:solidFill>
                    <a:srgbClr val="FFFFFF"/>
                  </a:solidFill>
                  <a:latin typeface="微软雅黑" panose="020B0503020204020204" pitchFamily="34" charset="-122"/>
                  <a:ea typeface="微软雅黑" panose="020B0503020204020204" pitchFamily="34" charset="-122"/>
                </a:rPr>
                <a:t>GRU+RNN</a:t>
              </a:r>
              <a:endParaRPr lang="en-US" altLang="zh-CN" b="1" kern="0" dirty="0">
                <a:solidFill>
                  <a:srgbClr val="FFFFFF"/>
                </a:solidFill>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lang="zh-CN" altLang="en-US" b="1" kern="0" dirty="0">
                  <a:solidFill>
                    <a:srgbClr val="FFFFFF"/>
                  </a:solidFill>
                  <a:latin typeface="微软雅黑" panose="020B0503020204020204" pitchFamily="34" charset="-122"/>
                  <a:ea typeface="微软雅黑" panose="020B0503020204020204" pitchFamily="34" charset="-122"/>
                </a:rPr>
                <a:t>预测流程简单，对大规模的突发流量表现较好</a:t>
              </a:r>
              <a:endParaRPr lang="zh-CN" altLang="en-US" b="1" kern="0" dirty="0">
                <a:solidFill>
                  <a:srgbClr val="FFFFFF"/>
                </a:solidFill>
                <a:latin typeface="微软雅黑" panose="020B0503020204020204" pitchFamily="34" charset="-122"/>
                <a:ea typeface="微软雅黑" panose="020B0503020204020204" pitchFamily="34" charset="-122"/>
              </a:endParaRPr>
            </a:p>
          </p:txBody>
        </p:sp>
        <p:sp>
          <p:nvSpPr>
            <p:cNvPr id="48" name="Rectangle 106"/>
            <p:cNvSpPr/>
            <p:nvPr/>
          </p:nvSpPr>
          <p:spPr>
            <a:xfrm>
              <a:off x="5152378" y="2553964"/>
              <a:ext cx="1887243" cy="108000"/>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9" name="koppt-文本框"/>
            <p:cNvSpPr/>
            <p:nvPr/>
          </p:nvSpPr>
          <p:spPr>
            <a:xfrm>
              <a:off x="5217265" y="2638567"/>
              <a:ext cx="1757466" cy="2168525"/>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lang="en-US" altLang="zh-CN" b="1" kern="0" dirty="0">
                  <a:solidFill>
                    <a:srgbClr val="FFFFFF"/>
                  </a:solidFill>
                  <a:latin typeface="微软雅黑" panose="020B0503020204020204" pitchFamily="34" charset="-122"/>
                  <a:ea typeface="微软雅黑" panose="020B0503020204020204" pitchFamily="34" charset="-122"/>
                </a:rPr>
                <a:t>LA-ResNet</a:t>
              </a:r>
              <a:endParaRPr lang="en-US" altLang="zh-CN" b="1" kern="0" dirty="0">
                <a:solidFill>
                  <a:srgbClr val="FFFFFF"/>
                </a:solidFill>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lang="en-US" altLang="zh-CN" b="1" kern="0" dirty="0">
                  <a:solidFill>
                    <a:srgbClr val="FFFFFF"/>
                  </a:solidFill>
                  <a:latin typeface="微软雅黑" panose="020B0503020204020204" pitchFamily="34" charset="-122"/>
                  <a:ea typeface="微软雅黑" panose="020B0503020204020204" pitchFamily="34" charset="-122"/>
                </a:rPr>
                <a:t>可以对无线网络流量数据的时空特征进行建模</a:t>
              </a:r>
              <a:endParaRPr lang="en-US" altLang="zh-CN" b="1" kern="0" dirty="0">
                <a:solidFill>
                  <a:srgbClr val="FFFFFF"/>
                </a:solidFill>
                <a:latin typeface="微软雅黑" panose="020B0503020204020204" pitchFamily="34" charset="-122"/>
                <a:ea typeface="微软雅黑" panose="020B0503020204020204" pitchFamily="34" charset="-122"/>
              </a:endParaRPr>
            </a:p>
          </p:txBody>
        </p:sp>
        <p:sp>
          <p:nvSpPr>
            <p:cNvPr id="50" name="Rectangle 119"/>
            <p:cNvSpPr/>
            <p:nvPr/>
          </p:nvSpPr>
          <p:spPr>
            <a:xfrm>
              <a:off x="7459160" y="2553964"/>
              <a:ext cx="1887243" cy="108000"/>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1" name="koppt-文本框"/>
            <p:cNvSpPr/>
            <p:nvPr/>
          </p:nvSpPr>
          <p:spPr>
            <a:xfrm>
              <a:off x="7524049" y="2638567"/>
              <a:ext cx="1757466" cy="2168525"/>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lang="en-US" altLang="zh-CN" b="1" kern="0" dirty="0">
                  <a:solidFill>
                    <a:srgbClr val="FFFFFF"/>
                  </a:solidFill>
                  <a:latin typeface="微软雅黑" panose="020B0503020204020204" pitchFamily="34" charset="-122"/>
                  <a:ea typeface="微软雅黑" panose="020B0503020204020204" pitchFamily="34" charset="-122"/>
                </a:rPr>
                <a:t>GA+LSTM</a:t>
              </a:r>
              <a:endParaRPr lang="en-US" altLang="zh-CN" b="1" kern="0" dirty="0">
                <a:solidFill>
                  <a:srgbClr val="FFFFFF"/>
                </a:solidFill>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lang="en-US" altLang="zh-CN" b="1" kern="0" dirty="0">
                  <a:solidFill>
                    <a:srgbClr val="FFFFFF"/>
                  </a:solidFill>
                  <a:latin typeface="微软雅黑" panose="020B0503020204020204" pitchFamily="34" charset="-122"/>
                  <a:ea typeface="微软雅黑" panose="020B0503020204020204" pitchFamily="34" charset="-122"/>
                </a:rPr>
                <a:t>用</a:t>
              </a:r>
              <a:r>
                <a:rPr lang="zh-CN" altLang="en-US" b="1" kern="0" dirty="0">
                  <a:solidFill>
                    <a:srgbClr val="FFFFFF"/>
                  </a:solidFill>
                  <a:latin typeface="微软雅黑" panose="020B0503020204020204" pitchFamily="34" charset="-122"/>
                  <a:ea typeface="微软雅黑" panose="020B0503020204020204" pitchFamily="34" charset="-122"/>
                </a:rPr>
                <a:t>遗传算法</a:t>
              </a:r>
              <a:r>
                <a:rPr lang="en-US" altLang="zh-CN" b="1" kern="0" dirty="0">
                  <a:solidFill>
                    <a:srgbClr val="FFFFFF"/>
                  </a:solidFill>
                  <a:latin typeface="微软雅黑" panose="020B0503020204020204" pitchFamily="34" charset="-122"/>
                  <a:ea typeface="微软雅黑" panose="020B0503020204020204" pitchFamily="34" charset="-122"/>
                </a:rPr>
                <a:t>为LSTM网络</a:t>
              </a:r>
              <a:r>
                <a:rPr lang="zh-CN" altLang="en-US" b="1" kern="0" dirty="0">
                  <a:solidFill>
                    <a:srgbClr val="FFFFFF"/>
                  </a:solidFill>
                  <a:latin typeface="微软雅黑" panose="020B0503020204020204" pitchFamily="34" charset="-122"/>
                  <a:ea typeface="微软雅黑" panose="020B0503020204020204" pitchFamily="34" charset="-122"/>
                </a:rPr>
                <a:t>自动寻找最</a:t>
              </a:r>
              <a:r>
                <a:rPr lang="en-US" altLang="zh-CN" b="1" kern="0" dirty="0">
                  <a:solidFill>
                    <a:srgbClr val="FFFFFF"/>
                  </a:solidFill>
                  <a:latin typeface="微软雅黑" panose="020B0503020204020204" pitchFamily="34" charset="-122"/>
                  <a:ea typeface="微软雅黑" panose="020B0503020204020204" pitchFamily="34" charset="-122"/>
                </a:rPr>
                <a:t>合适的超参数</a:t>
              </a:r>
              <a:endParaRPr lang="en-US" altLang="zh-CN" b="1" kern="0" dirty="0">
                <a:solidFill>
                  <a:srgbClr val="FFFFFF"/>
                </a:solidFill>
                <a:latin typeface="微软雅黑" panose="020B0503020204020204" pitchFamily="34" charset="-122"/>
                <a:ea typeface="微软雅黑" panose="020B0503020204020204" pitchFamily="34" charset="-122"/>
              </a:endParaRPr>
            </a:p>
          </p:txBody>
        </p:sp>
        <p:sp>
          <p:nvSpPr>
            <p:cNvPr id="52" name="Pentagon 131"/>
            <p:cNvSpPr/>
            <p:nvPr/>
          </p:nvSpPr>
          <p:spPr>
            <a:xfrm rot="5400000">
              <a:off x="9930788" y="3417534"/>
              <a:ext cx="1554693" cy="1908000"/>
            </a:xfrm>
            <a:prstGeom prst="homePlate">
              <a:avLst>
                <a:gd name="adj" fmla="val 26127"/>
              </a:avLst>
            </a:prstGeom>
            <a:solidFill>
              <a:srgbClr val="005E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3" name="Rectangle 132"/>
            <p:cNvSpPr/>
            <p:nvPr/>
          </p:nvSpPr>
          <p:spPr>
            <a:xfrm>
              <a:off x="9765943" y="2553964"/>
              <a:ext cx="1887244" cy="108000"/>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8" name="koppt-文本框"/>
            <p:cNvSpPr/>
            <p:nvPr/>
          </p:nvSpPr>
          <p:spPr>
            <a:xfrm>
              <a:off x="9810165" y="2638567"/>
              <a:ext cx="1757466" cy="2168525"/>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lang="en-US" altLang="zh-CN" b="1" kern="0" dirty="0">
                  <a:solidFill>
                    <a:srgbClr val="FFFFFF"/>
                  </a:solidFill>
                  <a:latin typeface="微软雅黑" panose="020B0503020204020204" pitchFamily="34" charset="-122"/>
                  <a:ea typeface="微软雅黑" panose="020B0503020204020204" pitchFamily="34" charset="-122"/>
                </a:rPr>
                <a:t>TS-GAN</a:t>
              </a:r>
              <a:endParaRPr lang="en-US" altLang="zh-CN" b="1" kern="0" dirty="0">
                <a:solidFill>
                  <a:srgbClr val="FFFFFF"/>
                </a:solidFill>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lang="en-US" altLang="zh-CN" b="1" kern="0" dirty="0">
                  <a:solidFill>
                    <a:srgbClr val="FFFFFF"/>
                  </a:solidFill>
                  <a:latin typeface="微软雅黑" panose="020B0503020204020204" pitchFamily="34" charset="-122"/>
                  <a:ea typeface="微软雅黑" panose="020B0503020204020204" pitchFamily="34" charset="-122"/>
                </a:rPr>
                <a:t>联合利用</a:t>
              </a:r>
              <a:r>
                <a:rPr lang="zh-CN" altLang="en-US" b="1" kern="0" dirty="0">
                  <a:solidFill>
                    <a:srgbClr val="FFFFFF"/>
                  </a:solidFill>
                  <a:latin typeface="微软雅黑" panose="020B0503020204020204" pitchFamily="34" charset="-122"/>
                  <a:ea typeface="微软雅黑" panose="020B0503020204020204" pitchFamily="34" charset="-122"/>
                </a:rPr>
                <a:t>时序</a:t>
              </a:r>
              <a:r>
                <a:rPr lang="en-US" altLang="zh-CN" b="1" kern="0" dirty="0">
                  <a:solidFill>
                    <a:srgbClr val="FFFFFF"/>
                  </a:solidFill>
                  <a:latin typeface="微软雅黑" panose="020B0503020204020204" pitchFamily="34" charset="-122"/>
                  <a:ea typeface="微软雅黑" panose="020B0503020204020204" pitchFamily="34" charset="-122"/>
                </a:rPr>
                <a:t>流量和</a:t>
              </a:r>
              <a:r>
                <a:rPr lang="zh-CN" altLang="en-US" b="1" kern="0" dirty="0">
                  <a:solidFill>
                    <a:srgbClr val="FFFFFF"/>
                  </a:solidFill>
                  <a:latin typeface="微软雅黑" panose="020B0503020204020204" pitchFamily="34" charset="-122"/>
                  <a:ea typeface="微软雅黑" panose="020B0503020204020204" pitchFamily="34" charset="-122"/>
                </a:rPr>
                <a:t>网络</a:t>
              </a:r>
              <a:r>
                <a:rPr lang="en-US" altLang="zh-CN" b="1" kern="0" dirty="0">
                  <a:solidFill>
                    <a:srgbClr val="FFFFFF"/>
                  </a:solidFill>
                  <a:latin typeface="微软雅黑" panose="020B0503020204020204" pitchFamily="34" charset="-122"/>
                  <a:ea typeface="微软雅黑" panose="020B0503020204020204" pitchFamily="34" charset="-122"/>
                </a:rPr>
                <a:t>空间域</a:t>
              </a:r>
              <a:r>
                <a:rPr lang="zh-CN" altLang="en-US" b="1" kern="0" dirty="0">
                  <a:solidFill>
                    <a:srgbClr val="FFFFFF"/>
                  </a:solidFill>
                  <a:latin typeface="微软雅黑" panose="020B0503020204020204" pitchFamily="34" charset="-122"/>
                  <a:ea typeface="微软雅黑" panose="020B0503020204020204" pitchFamily="34" charset="-122"/>
                </a:rPr>
                <a:t>中</a:t>
              </a:r>
              <a:r>
                <a:rPr lang="en-US" altLang="zh-CN" b="1" kern="0" dirty="0">
                  <a:solidFill>
                    <a:srgbClr val="FFFFFF"/>
                  </a:solidFill>
                  <a:latin typeface="微软雅黑" panose="020B0503020204020204" pitchFamily="34" charset="-122"/>
                  <a:ea typeface="微软雅黑" panose="020B0503020204020204" pitchFamily="34" charset="-122"/>
                </a:rPr>
                <a:t>的逻辑拓扑做出预测</a:t>
              </a:r>
              <a:endParaRPr lang="en-US" altLang="zh-CN" b="1" kern="0" dirty="0">
                <a:solidFill>
                  <a:srgbClr val="FFFFFF"/>
                </a:solidFill>
                <a:latin typeface="微软雅黑" panose="020B0503020204020204" pitchFamily="34" charset="-122"/>
                <a:ea typeface="微软雅黑" panose="020B0503020204020204" pitchFamily="34" charset="-122"/>
              </a:endParaRPr>
            </a:p>
          </p:txBody>
        </p:sp>
      </p:grpSp>
      <p:sp>
        <p:nvSpPr>
          <p:cNvPr id="2"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3" name="燕尾形 2"/>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 name="燕尾形 3"/>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文本框 4"/>
          <p:cNvSpPr txBox="1"/>
          <p:nvPr/>
        </p:nvSpPr>
        <p:spPr>
          <a:xfrm>
            <a:off x="3564255" y="5950585"/>
            <a:ext cx="4854575" cy="521970"/>
          </a:xfrm>
          <a:prstGeom prst="rect">
            <a:avLst/>
          </a:prstGeom>
          <a:noFill/>
        </p:spPr>
        <p:txBody>
          <a:bodyPr wrap="square" rtlCol="0" anchor="t">
            <a:spAutoFit/>
          </a:bodyPr>
          <a:p>
            <a:r>
              <a:rPr lang="zh-CN" altLang="en-US" sz="2800" b="1">
                <a:latin typeface="微软雅黑" panose="020B0503020204020204" pitchFamily="34" charset="-122"/>
                <a:ea typeface="微软雅黑" panose="020B0503020204020204" pitchFamily="34" charset="-122"/>
                <a:sym typeface="+mn-ea"/>
              </a:rPr>
              <a:t>不同类型神经网络的组合</a:t>
            </a:r>
            <a:endParaRPr lang="zh-CN" altLang="en-US" sz="2800" b="1">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95680" y="1017905"/>
            <a:ext cx="7097395" cy="521970"/>
          </a:xfrm>
          <a:prstGeom prst="rect">
            <a:avLst/>
          </a:prstGeom>
          <a:noFill/>
        </p:spPr>
        <p:txBody>
          <a:bodyPr wrap="square" rtlCol="0">
            <a:spAutoFit/>
          </a:bodyPr>
          <a:lstStyle/>
          <a:p>
            <a:r>
              <a:rPr lang="zh-CN" altLang="en-US" sz="2800" b="1">
                <a:solidFill>
                  <a:srgbClr val="C00000"/>
                </a:solidFill>
              </a:rPr>
              <a:t>流量预测模型分类：（</a:t>
            </a:r>
            <a:r>
              <a:rPr lang="en-US" altLang="zh-CN" sz="2800" b="1">
                <a:solidFill>
                  <a:srgbClr val="C00000"/>
                </a:solidFill>
              </a:rPr>
              <a:t>3</a:t>
            </a:r>
            <a:r>
              <a:rPr lang="zh-CN" altLang="en-US" sz="2800" b="1">
                <a:solidFill>
                  <a:srgbClr val="C00000"/>
                </a:solidFill>
              </a:rPr>
              <a:t>）深度学习模型</a:t>
            </a:r>
            <a:endParaRPr lang="zh-CN" altLang="en-US" sz="2800" b="1">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680" y="1017905"/>
            <a:ext cx="7097395" cy="521970"/>
          </a:xfrm>
          <a:prstGeom prst="rect">
            <a:avLst/>
          </a:prstGeom>
          <a:noFill/>
        </p:spPr>
        <p:txBody>
          <a:bodyPr wrap="square" rtlCol="0">
            <a:spAutoFit/>
          </a:bodyPr>
          <a:lstStyle/>
          <a:p>
            <a:r>
              <a:rPr lang="zh-CN" altLang="en-US" sz="2800" b="1">
                <a:solidFill>
                  <a:srgbClr val="C00000"/>
                </a:solidFill>
              </a:rPr>
              <a:t>流量预测模型分类：（</a:t>
            </a:r>
            <a:r>
              <a:rPr lang="en-US" altLang="zh-CN" sz="2800" b="1">
                <a:solidFill>
                  <a:srgbClr val="C00000"/>
                </a:solidFill>
              </a:rPr>
              <a:t>3</a:t>
            </a:r>
            <a:r>
              <a:rPr lang="zh-CN" altLang="en-US" sz="2800" b="1">
                <a:solidFill>
                  <a:srgbClr val="C00000"/>
                </a:solidFill>
              </a:rPr>
              <a:t>）深度学习模型</a:t>
            </a:r>
            <a:endParaRPr lang="zh-CN" altLang="en-US" sz="2800" b="1">
              <a:solidFill>
                <a:srgbClr val="C00000"/>
              </a:solidFill>
            </a:endParaRPr>
          </a:p>
        </p:txBody>
      </p:sp>
      <p:pic>
        <p:nvPicPr>
          <p:cNvPr id="3" name="图片 2" descr="image-20240610163809583"/>
          <p:cNvPicPr>
            <a:picLocks noChangeAspect="1"/>
          </p:cNvPicPr>
          <p:nvPr/>
        </p:nvPicPr>
        <p:blipFill>
          <a:blip r:embed="rId1"/>
          <a:stretch>
            <a:fillRect/>
          </a:stretch>
        </p:blipFill>
        <p:spPr>
          <a:xfrm>
            <a:off x="2871470" y="1798320"/>
            <a:ext cx="8985885" cy="4652010"/>
          </a:xfrm>
          <a:prstGeom prst="rect">
            <a:avLst/>
          </a:prstGeom>
        </p:spPr>
      </p:pic>
      <p:sp>
        <p:nvSpPr>
          <p:cNvPr id="5" name="文本框 4"/>
          <p:cNvSpPr txBox="1"/>
          <p:nvPr/>
        </p:nvSpPr>
        <p:spPr>
          <a:xfrm>
            <a:off x="571500" y="2445385"/>
            <a:ext cx="2431415" cy="521970"/>
          </a:xfrm>
          <a:prstGeom prst="rect">
            <a:avLst/>
          </a:prstGeom>
          <a:noFill/>
        </p:spPr>
        <p:txBody>
          <a:bodyPr wrap="square" rtlCol="0" anchor="t">
            <a:spAutoFit/>
          </a:bodyPr>
          <a:p>
            <a:r>
              <a:rPr lang="zh-CN" altLang="en-US" sz="2800" b="1">
                <a:solidFill>
                  <a:srgbClr val="FF0000"/>
                </a:solidFill>
                <a:latin typeface="微软雅黑" panose="020B0503020204020204" pitchFamily="34" charset="-122"/>
                <a:ea typeface="微软雅黑" panose="020B0503020204020204" pitchFamily="34" charset="-122"/>
                <a:sym typeface="+mn-ea"/>
              </a:rPr>
              <a:t>组合方法</a:t>
            </a:r>
            <a:endParaRPr lang="zh-CN" altLang="en-US" sz="2800" b="1">
              <a:solidFill>
                <a:srgbClr val="FF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563245" y="3246120"/>
            <a:ext cx="2431415" cy="2245360"/>
          </a:xfrm>
          <a:prstGeom prst="rect">
            <a:avLst/>
          </a:prstGeom>
          <a:noFill/>
        </p:spPr>
        <p:txBody>
          <a:bodyPr wrap="square" rtlCol="0" anchor="t">
            <a:spAutoFit/>
          </a:bodyPr>
          <a:p>
            <a:r>
              <a:rPr lang="en-US" altLang="zh-CN" sz="2800" b="1">
                <a:latin typeface="微软雅黑" panose="020B0503020204020204" pitchFamily="34" charset="-122"/>
                <a:ea typeface="微软雅黑" panose="020B0503020204020204" pitchFamily="34" charset="-122"/>
                <a:sym typeface="+mn-ea"/>
              </a:rPr>
              <a:t>TSGAN</a:t>
            </a:r>
            <a:r>
              <a:rPr lang="zh-CN" altLang="en-US" sz="2800" b="1">
                <a:latin typeface="微软雅黑" panose="020B0503020204020204" pitchFamily="34" charset="-122"/>
                <a:ea typeface="微软雅黑" panose="020B0503020204020204" pitchFamily="34" charset="-122"/>
                <a:sym typeface="+mn-ea"/>
              </a:rPr>
              <a:t>：</a:t>
            </a:r>
            <a:endParaRPr lang="en-US" altLang="zh-CN" sz="2800" b="1">
              <a:latin typeface="微软雅黑" panose="020B0503020204020204" pitchFamily="34" charset="-122"/>
              <a:ea typeface="微软雅黑" panose="020B0503020204020204" pitchFamily="34" charset="-122"/>
              <a:sym typeface="+mn-ea"/>
            </a:endParaRPr>
          </a:p>
          <a:p>
            <a:r>
              <a:rPr lang="en-US" altLang="zh-CN" sz="2800" b="1">
                <a:latin typeface="微软雅黑" panose="020B0503020204020204" pitchFamily="34" charset="-122"/>
                <a:ea typeface="微软雅黑" panose="020B0503020204020204" pitchFamily="34" charset="-122"/>
                <a:sym typeface="+mn-ea"/>
              </a:rPr>
              <a:t>Time-series Similarity+</a:t>
            </a:r>
            <a:endParaRPr lang="en-US" altLang="zh-CN" sz="2800" b="1">
              <a:latin typeface="微软雅黑" panose="020B0503020204020204" pitchFamily="34" charset="-122"/>
              <a:ea typeface="微软雅黑" panose="020B0503020204020204" pitchFamily="34" charset="-122"/>
              <a:sym typeface="+mn-ea"/>
            </a:endParaRPr>
          </a:p>
          <a:p>
            <a:r>
              <a:rPr lang="en-US" altLang="zh-CN" sz="2800" b="1">
                <a:latin typeface="微软雅黑" panose="020B0503020204020204" pitchFamily="34" charset="-122"/>
                <a:ea typeface="微软雅黑" panose="020B0503020204020204" pitchFamily="34" charset="-122"/>
                <a:sym typeface="+mn-ea"/>
              </a:rPr>
              <a:t>GNN+</a:t>
            </a:r>
            <a:endParaRPr lang="en-US" altLang="zh-CN" sz="2800" b="1">
              <a:latin typeface="微软雅黑" panose="020B0503020204020204" pitchFamily="34" charset="-122"/>
              <a:ea typeface="微软雅黑" panose="020B0503020204020204" pitchFamily="34" charset="-122"/>
              <a:sym typeface="+mn-ea"/>
            </a:endParaRPr>
          </a:p>
          <a:p>
            <a:r>
              <a:rPr lang="en-US" altLang="zh-CN" sz="2800" b="1">
                <a:latin typeface="微软雅黑" panose="020B0503020204020204" pitchFamily="34" charset="-122"/>
                <a:ea typeface="微软雅黑" panose="020B0503020204020204" pitchFamily="34" charset="-122"/>
                <a:sym typeface="+mn-ea"/>
              </a:rPr>
              <a:t>Attention</a:t>
            </a:r>
            <a:endParaRPr lang="en-US" altLang="zh-CN" sz="2800" b="1">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680" y="1017905"/>
            <a:ext cx="4571365" cy="521970"/>
          </a:xfrm>
          <a:prstGeom prst="rect">
            <a:avLst/>
          </a:prstGeom>
          <a:noFill/>
        </p:spPr>
        <p:txBody>
          <a:bodyPr wrap="square" rtlCol="0">
            <a:spAutoFit/>
          </a:bodyPr>
          <a:lstStyle/>
          <a:p>
            <a:r>
              <a:rPr lang="zh-CN" altLang="en-US" sz="2800" b="1">
                <a:solidFill>
                  <a:srgbClr val="C00000"/>
                </a:solidFill>
              </a:rPr>
              <a:t>流量预测项目重点方向</a:t>
            </a:r>
            <a:endParaRPr lang="zh-CN" altLang="en-US" sz="2800" b="1">
              <a:solidFill>
                <a:srgbClr val="C00000"/>
              </a:solidFill>
            </a:endParaRPr>
          </a:p>
        </p:txBody>
      </p:sp>
      <p:sp>
        <p:nvSpPr>
          <p:cNvPr id="3" name="文本框 2"/>
          <p:cNvSpPr txBox="1"/>
          <p:nvPr/>
        </p:nvSpPr>
        <p:spPr>
          <a:xfrm>
            <a:off x="757555" y="1539875"/>
            <a:ext cx="10777855" cy="4973320"/>
          </a:xfrm>
          <a:prstGeom prst="rect">
            <a:avLst/>
          </a:prstGeom>
          <a:noFill/>
        </p:spPr>
        <p:txBody>
          <a:bodyPr wrap="square" rtlCol="0">
            <a:spAutoFit/>
          </a:bodyPr>
          <a:p>
            <a:pPr fontAlgn="auto">
              <a:lnSpc>
                <a:spcPct val="140000"/>
              </a:lnSpc>
              <a:spcAft>
                <a:spcPts val="600"/>
              </a:spcAft>
            </a:pPr>
            <a:r>
              <a:rPr lang="zh-CN" altLang="en-US" sz="2400">
                <a:latin typeface="微软雅黑" panose="020B0503020204020204" pitchFamily="34" charset="-122"/>
                <a:ea typeface="微软雅黑" panose="020B0503020204020204" pitchFamily="34" charset="-122"/>
              </a:rPr>
              <a:t>       我们的项目除了需要达到基础的流量预测目标外，还需要关注实时性、突发性、时空性的一些要求。</a:t>
            </a:r>
            <a:endParaRPr lang="zh-CN" altLang="en-US" sz="2400">
              <a:latin typeface="微软雅黑" panose="020B0503020204020204" pitchFamily="34" charset="-122"/>
              <a:ea typeface="微软雅黑" panose="020B0503020204020204" pitchFamily="34" charset="-122"/>
            </a:endParaRPr>
          </a:p>
          <a:p>
            <a:pPr marL="342900" indent="-342900" fontAlgn="auto">
              <a:lnSpc>
                <a:spcPct val="140000"/>
              </a:lnSpc>
              <a:spcAft>
                <a:spcPts val="600"/>
              </a:spcAft>
              <a:buFont typeface="Wingdings" panose="05000000000000000000" charset="0"/>
              <a:buChar char="Ø"/>
            </a:pPr>
            <a:r>
              <a:rPr lang="zh-CN" altLang="en-US" sz="2400" b="1">
                <a:latin typeface="微软雅黑" panose="020B0503020204020204" pitchFamily="34" charset="-122"/>
                <a:ea typeface="微软雅黑" panose="020B0503020204020204" pitchFamily="34" charset="-122"/>
              </a:rPr>
              <a:t>实时性：</a:t>
            </a:r>
            <a:r>
              <a:rPr lang="zh-CN" altLang="en-US" sz="2400">
                <a:latin typeface="微软雅黑" panose="020B0503020204020204" pitchFamily="34" charset="-122"/>
                <a:ea typeface="微软雅黑" panose="020B0503020204020204" pitchFamily="34" charset="-122"/>
              </a:rPr>
              <a:t>对网络流量进行实时检测，及时获取流量变化趋势，分析各类网络资源的请求。由于网络流量呈现出非结构性和非线性化，且大规模的网络流量数据量较大，很难实现实时预测。</a:t>
            </a:r>
            <a:endParaRPr lang="zh-CN" altLang="en-US" sz="2400">
              <a:latin typeface="微软雅黑" panose="020B0503020204020204" pitchFamily="34" charset="-122"/>
              <a:ea typeface="微软雅黑" panose="020B0503020204020204" pitchFamily="34" charset="-122"/>
            </a:endParaRPr>
          </a:p>
          <a:p>
            <a:pPr marL="342900" indent="-342900" fontAlgn="auto">
              <a:lnSpc>
                <a:spcPct val="140000"/>
              </a:lnSpc>
              <a:spcAft>
                <a:spcPts val="600"/>
              </a:spcAft>
              <a:buFont typeface="Wingdings" panose="05000000000000000000" charset="0"/>
              <a:buChar char="Ø"/>
            </a:pPr>
            <a:r>
              <a:rPr lang="zh-CN" altLang="en-US" sz="2400" b="1">
                <a:latin typeface="微软雅黑" panose="020B0503020204020204" pitchFamily="34" charset="-122"/>
                <a:ea typeface="微软雅黑" panose="020B0503020204020204" pitchFamily="34" charset="-122"/>
              </a:rPr>
              <a:t>突发性：</a:t>
            </a:r>
            <a:r>
              <a:rPr lang="zh-CN" altLang="en-US" sz="2400">
                <a:latin typeface="微软雅黑" panose="020B0503020204020204" pitchFamily="34" charset="-122"/>
                <a:ea typeface="微软雅黑" panose="020B0503020204020204" pitchFamily="34" charset="-122"/>
              </a:rPr>
              <a:t>由于网络流量具有突发性的明显特征，其时间序列呈现非线性，传统的线性方法很难准确地进行预测，因此需要提高网关的抗突发能力。</a:t>
            </a:r>
            <a:endParaRPr lang="zh-CN" altLang="en-US" sz="2400">
              <a:latin typeface="微软雅黑" panose="020B0503020204020204" pitchFamily="34" charset="-122"/>
              <a:ea typeface="微软雅黑" panose="020B0503020204020204" pitchFamily="34" charset="-122"/>
            </a:endParaRPr>
          </a:p>
          <a:p>
            <a:pPr marL="342900" indent="-342900" fontAlgn="auto">
              <a:lnSpc>
                <a:spcPct val="140000"/>
              </a:lnSpc>
              <a:spcAft>
                <a:spcPts val="600"/>
              </a:spcAft>
              <a:buFont typeface="Wingdings" panose="05000000000000000000" charset="0"/>
              <a:buChar char="Ø"/>
            </a:pPr>
            <a:r>
              <a:rPr lang="zh-CN" altLang="en-US" sz="2400" b="1">
                <a:latin typeface="微软雅黑" panose="020B0503020204020204" pitchFamily="34" charset="-122"/>
                <a:ea typeface="微软雅黑" panose="020B0503020204020204" pitchFamily="34" charset="-122"/>
              </a:rPr>
              <a:t>时空性：</a:t>
            </a:r>
            <a:r>
              <a:rPr lang="zh-CN" altLang="en-US" sz="2400">
                <a:latin typeface="微软雅黑" panose="020B0503020204020204" pitchFamily="34" charset="-122"/>
                <a:ea typeface="微软雅黑" panose="020B0503020204020204" pitchFamily="34" charset="-122"/>
              </a:rPr>
              <a:t>现有的大多数预测方法仅考虑了流量数据的时间相关性，而网络流量不同于普通的时间序列数据，其还受网络拓扑的约束，具有空间相关性。</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菱形 2"/>
          <p:cNvSpPr>
            <a:spLocks noChangeArrowheads="1"/>
          </p:cNvSpPr>
          <p:nvPr/>
        </p:nvSpPr>
        <p:spPr bwMode="auto">
          <a:xfrm>
            <a:off x="1833563" y="2414588"/>
            <a:ext cx="2800350" cy="2801937"/>
          </a:xfrm>
          <a:prstGeom prst="diamond">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8435" name="直接连接符 4"/>
          <p:cNvCxnSpPr>
            <a:cxnSpLocks noChangeShapeType="1"/>
          </p:cNvCxnSpPr>
          <p:nvPr/>
        </p:nvCxnSpPr>
        <p:spPr bwMode="auto">
          <a:xfrm>
            <a:off x="2828925" y="1625600"/>
            <a:ext cx="1355725" cy="1357313"/>
          </a:xfrm>
          <a:prstGeom prst="line">
            <a:avLst/>
          </a:prstGeom>
          <a:noFill/>
          <a:ln w="6350">
            <a:solidFill>
              <a:srgbClr val="969696"/>
            </a:solidFill>
            <a:round/>
          </a:ln>
          <a:extLst>
            <a:ext uri="{909E8E84-426E-40DD-AFC4-6F175D3DCCD1}">
              <a14:hiddenFill xmlns:a14="http://schemas.microsoft.com/office/drawing/2010/main">
                <a:noFill/>
              </a14:hiddenFill>
            </a:ext>
          </a:extLst>
        </p:spPr>
      </p:cxnSp>
      <p:cxnSp>
        <p:nvCxnSpPr>
          <p:cNvPr id="18436" name="直接连接符 5"/>
          <p:cNvCxnSpPr>
            <a:cxnSpLocks noChangeShapeType="1"/>
          </p:cNvCxnSpPr>
          <p:nvPr/>
        </p:nvCxnSpPr>
        <p:spPr bwMode="auto">
          <a:xfrm flipH="1">
            <a:off x="1639888" y="2030413"/>
            <a:ext cx="1581150" cy="1581150"/>
          </a:xfrm>
          <a:prstGeom prst="line">
            <a:avLst/>
          </a:prstGeom>
          <a:noFill/>
          <a:ln w="6350">
            <a:solidFill>
              <a:srgbClr val="969696"/>
            </a:solidFill>
            <a:round/>
          </a:ln>
          <a:extLst>
            <a:ext uri="{909E8E84-426E-40DD-AFC4-6F175D3DCCD1}">
              <a14:hiddenFill xmlns:a14="http://schemas.microsoft.com/office/drawing/2010/main">
                <a:noFill/>
              </a14:hiddenFill>
            </a:ext>
          </a:extLst>
        </p:spPr>
      </p:cxnSp>
      <p:cxnSp>
        <p:nvCxnSpPr>
          <p:cNvPr id="18437" name="直接连接符 6"/>
          <p:cNvCxnSpPr>
            <a:cxnSpLocks noChangeShapeType="1"/>
          </p:cNvCxnSpPr>
          <p:nvPr/>
        </p:nvCxnSpPr>
        <p:spPr bwMode="auto">
          <a:xfrm flipV="1">
            <a:off x="2436813" y="3349625"/>
            <a:ext cx="2654300" cy="2655888"/>
          </a:xfrm>
          <a:prstGeom prst="line">
            <a:avLst/>
          </a:prstGeom>
          <a:noFill/>
          <a:ln w="6350">
            <a:solidFill>
              <a:srgbClr val="969696"/>
            </a:solidFill>
            <a:round/>
          </a:ln>
          <a:extLst>
            <a:ext uri="{909E8E84-426E-40DD-AFC4-6F175D3DCCD1}">
              <a14:hiddenFill xmlns:a14="http://schemas.microsoft.com/office/drawing/2010/main">
                <a:noFill/>
              </a14:hiddenFill>
            </a:ext>
          </a:extLst>
        </p:spPr>
      </p:cxnSp>
      <p:sp>
        <p:nvSpPr>
          <p:cNvPr id="18438" name="平行四边形 7"/>
          <p:cNvSpPr>
            <a:spLocks noChangeArrowheads="1"/>
          </p:cNvSpPr>
          <p:nvPr/>
        </p:nvSpPr>
        <p:spPr bwMode="auto">
          <a:xfrm>
            <a:off x="3233738" y="4379913"/>
            <a:ext cx="7459662" cy="503237"/>
          </a:xfrm>
          <a:prstGeom prst="parallelogram">
            <a:avLst>
              <a:gd name="adj" fmla="val 96077"/>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9" name="文本框 8"/>
          <p:cNvSpPr txBox="1">
            <a:spLocks noChangeArrowheads="1"/>
          </p:cNvSpPr>
          <p:nvPr/>
        </p:nvSpPr>
        <p:spPr bwMode="auto">
          <a:xfrm>
            <a:off x="5237163" y="2984559"/>
            <a:ext cx="5121274"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4800" b="1" dirty="0">
                <a:latin typeface="Arial" panose="020B0604020202020204" pitchFamily="34" charset="0"/>
                <a:ea typeface="微软雅黑" panose="020B0503020204020204" pitchFamily="34" charset="-122"/>
                <a:sym typeface="Arial" panose="020B0604020202020204" pitchFamily="34" charset="0"/>
              </a:rPr>
              <a:t>AI</a:t>
            </a:r>
            <a:r>
              <a:rPr lang="zh-CN" altLang="en-US" sz="48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4800" b="1" dirty="0">
              <a:latin typeface="Arial" panose="020B0604020202020204" pitchFamily="34" charset="0"/>
              <a:ea typeface="微软雅黑" panose="020B0503020204020204" pitchFamily="34" charset="-122"/>
              <a:sym typeface="Arial" panose="020B0604020202020204" pitchFamily="34" charset="0"/>
            </a:endParaRPr>
          </a:p>
        </p:txBody>
      </p:sp>
      <p:sp>
        <p:nvSpPr>
          <p:cNvPr id="18443" name="文本框 3"/>
          <p:cNvSpPr txBox="1">
            <a:spLocks noChangeArrowheads="1"/>
          </p:cNvSpPr>
          <p:nvPr/>
        </p:nvSpPr>
        <p:spPr bwMode="auto">
          <a:xfrm>
            <a:off x="2801938" y="2982913"/>
            <a:ext cx="7985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8800" b="1">
                <a:solidFill>
                  <a:schemeClr val="bg1"/>
                </a:solidFill>
                <a:latin typeface="微软雅黑" panose="020B0503020204020204" pitchFamily="34" charset="-122"/>
                <a:ea typeface="微软雅黑" panose="020B0503020204020204" pitchFamily="34" charset="-122"/>
              </a:rPr>
              <a:t>1</a:t>
            </a:r>
            <a:endParaRPr lang="zh-CN" altLang="en-US" sz="8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菱形 2"/>
          <p:cNvSpPr>
            <a:spLocks noChangeArrowheads="1"/>
          </p:cNvSpPr>
          <p:nvPr/>
        </p:nvSpPr>
        <p:spPr bwMode="auto">
          <a:xfrm>
            <a:off x="1833563" y="2414588"/>
            <a:ext cx="2800350" cy="2801937"/>
          </a:xfrm>
          <a:prstGeom prst="diamond">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8435" name="直接连接符 4"/>
          <p:cNvCxnSpPr>
            <a:cxnSpLocks noChangeShapeType="1"/>
          </p:cNvCxnSpPr>
          <p:nvPr/>
        </p:nvCxnSpPr>
        <p:spPr bwMode="auto">
          <a:xfrm>
            <a:off x="2828925" y="1625600"/>
            <a:ext cx="1355725" cy="1357313"/>
          </a:xfrm>
          <a:prstGeom prst="line">
            <a:avLst/>
          </a:prstGeom>
          <a:noFill/>
          <a:ln w="6350">
            <a:solidFill>
              <a:srgbClr val="969696"/>
            </a:solidFill>
            <a:round/>
          </a:ln>
          <a:extLst>
            <a:ext uri="{909E8E84-426E-40DD-AFC4-6F175D3DCCD1}">
              <a14:hiddenFill xmlns:a14="http://schemas.microsoft.com/office/drawing/2010/main">
                <a:noFill/>
              </a14:hiddenFill>
            </a:ext>
          </a:extLst>
        </p:spPr>
      </p:cxnSp>
      <p:cxnSp>
        <p:nvCxnSpPr>
          <p:cNvPr id="18436" name="直接连接符 5"/>
          <p:cNvCxnSpPr>
            <a:cxnSpLocks noChangeShapeType="1"/>
          </p:cNvCxnSpPr>
          <p:nvPr/>
        </p:nvCxnSpPr>
        <p:spPr bwMode="auto">
          <a:xfrm flipH="1">
            <a:off x="1639888" y="2030413"/>
            <a:ext cx="1581150" cy="1581150"/>
          </a:xfrm>
          <a:prstGeom prst="line">
            <a:avLst/>
          </a:prstGeom>
          <a:noFill/>
          <a:ln w="6350">
            <a:solidFill>
              <a:srgbClr val="969696"/>
            </a:solidFill>
            <a:round/>
          </a:ln>
          <a:extLst>
            <a:ext uri="{909E8E84-426E-40DD-AFC4-6F175D3DCCD1}">
              <a14:hiddenFill xmlns:a14="http://schemas.microsoft.com/office/drawing/2010/main">
                <a:noFill/>
              </a14:hiddenFill>
            </a:ext>
          </a:extLst>
        </p:spPr>
      </p:cxnSp>
      <p:cxnSp>
        <p:nvCxnSpPr>
          <p:cNvPr id="18437" name="直接连接符 6"/>
          <p:cNvCxnSpPr>
            <a:cxnSpLocks noChangeShapeType="1"/>
          </p:cNvCxnSpPr>
          <p:nvPr/>
        </p:nvCxnSpPr>
        <p:spPr bwMode="auto">
          <a:xfrm flipV="1">
            <a:off x="2436813" y="3349625"/>
            <a:ext cx="2654300" cy="2655888"/>
          </a:xfrm>
          <a:prstGeom prst="line">
            <a:avLst/>
          </a:prstGeom>
          <a:noFill/>
          <a:ln w="6350">
            <a:solidFill>
              <a:srgbClr val="969696"/>
            </a:solidFill>
            <a:round/>
          </a:ln>
          <a:extLst>
            <a:ext uri="{909E8E84-426E-40DD-AFC4-6F175D3DCCD1}">
              <a14:hiddenFill xmlns:a14="http://schemas.microsoft.com/office/drawing/2010/main">
                <a:noFill/>
              </a14:hiddenFill>
            </a:ext>
          </a:extLst>
        </p:spPr>
      </p:cxnSp>
      <p:sp>
        <p:nvSpPr>
          <p:cNvPr id="18438" name="平行四边形 7"/>
          <p:cNvSpPr>
            <a:spLocks noChangeArrowheads="1"/>
          </p:cNvSpPr>
          <p:nvPr/>
        </p:nvSpPr>
        <p:spPr bwMode="auto">
          <a:xfrm>
            <a:off x="3233738" y="4379913"/>
            <a:ext cx="7459662" cy="503237"/>
          </a:xfrm>
          <a:prstGeom prst="parallelogram">
            <a:avLst>
              <a:gd name="adj" fmla="val 96077"/>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9" name="文本框 8"/>
          <p:cNvSpPr txBox="1">
            <a:spLocks noChangeArrowheads="1"/>
          </p:cNvSpPr>
          <p:nvPr/>
        </p:nvSpPr>
        <p:spPr bwMode="auto">
          <a:xfrm>
            <a:off x="5237162" y="2984559"/>
            <a:ext cx="5456237"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4800" b="1">
                <a:latin typeface="Arial" panose="020B0604020202020204" pitchFamily="34" charset="0"/>
                <a:ea typeface="微软雅黑" panose="020B0503020204020204" pitchFamily="34" charset="-122"/>
                <a:sym typeface="Arial" panose="020B0604020202020204" pitchFamily="34" charset="0"/>
              </a:rPr>
              <a:t>API</a:t>
            </a:r>
            <a:r>
              <a:rPr lang="zh-CN" altLang="en-US" sz="4800" b="1">
                <a:latin typeface="Arial" panose="020B0604020202020204" pitchFamily="34" charset="0"/>
                <a:ea typeface="微软雅黑" panose="020B0503020204020204" pitchFamily="34" charset="-122"/>
                <a:sym typeface="Arial" panose="020B0604020202020204" pitchFamily="34" charset="0"/>
              </a:rPr>
              <a:t>网关实践</a:t>
            </a:r>
            <a:endParaRPr lang="zh-CN" altLang="en-US" sz="4800" b="1" dirty="0">
              <a:latin typeface="Arial" panose="020B0604020202020204" pitchFamily="34" charset="0"/>
              <a:ea typeface="微软雅黑" panose="020B0503020204020204" pitchFamily="34" charset="-122"/>
              <a:sym typeface="Arial" panose="020B0604020202020204" pitchFamily="34" charset="0"/>
            </a:endParaRPr>
          </a:p>
        </p:txBody>
      </p:sp>
      <p:sp>
        <p:nvSpPr>
          <p:cNvPr id="18443" name="文本框 3"/>
          <p:cNvSpPr txBox="1">
            <a:spLocks noChangeArrowheads="1"/>
          </p:cNvSpPr>
          <p:nvPr/>
        </p:nvSpPr>
        <p:spPr bwMode="auto">
          <a:xfrm>
            <a:off x="2801938" y="2982913"/>
            <a:ext cx="7985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8800" b="1" dirty="0">
                <a:solidFill>
                  <a:schemeClr val="bg1"/>
                </a:solidFill>
                <a:latin typeface="微软雅黑" panose="020B0503020204020204" pitchFamily="34" charset="-122"/>
                <a:ea typeface="微软雅黑" panose="020B0503020204020204" pitchFamily="34" charset="-122"/>
              </a:rPr>
              <a:t>2</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8"/>
          <p:cNvSpPr txBox="1">
            <a:spLocks noChangeArrowheads="1"/>
          </p:cNvSpPr>
          <p:nvPr/>
        </p:nvSpPr>
        <p:spPr bwMode="auto">
          <a:xfrm>
            <a:off x="839656" y="282908"/>
            <a:ext cx="4331433"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API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网关实践</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燕尾形 19"/>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1" name="燕尾形 20"/>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839470" y="1539875"/>
            <a:ext cx="6953250" cy="4448175"/>
          </a:xfrm>
          <a:prstGeom prst="rect">
            <a:avLst/>
          </a:prstGeom>
        </p:spPr>
      </p:pic>
      <p:sp>
        <p:nvSpPr>
          <p:cNvPr id="6" name="文本框 5"/>
          <p:cNvSpPr txBox="1"/>
          <p:nvPr/>
        </p:nvSpPr>
        <p:spPr>
          <a:xfrm>
            <a:off x="995680" y="1017905"/>
            <a:ext cx="4571365" cy="521970"/>
          </a:xfrm>
          <a:prstGeom prst="rect">
            <a:avLst/>
          </a:prstGeom>
          <a:noFill/>
        </p:spPr>
        <p:txBody>
          <a:bodyPr wrap="square" rtlCol="0">
            <a:spAutoFit/>
          </a:bodyPr>
          <a:p>
            <a:r>
              <a:rPr lang="en-US" altLang="zh-CN" sz="2800" b="1">
                <a:solidFill>
                  <a:srgbClr val="C00000"/>
                </a:solidFill>
              </a:rPr>
              <a:t>TGW</a:t>
            </a:r>
            <a:r>
              <a:rPr lang="zh-CN" altLang="en-US" sz="2800" b="1">
                <a:solidFill>
                  <a:srgbClr val="C00000"/>
                </a:solidFill>
              </a:rPr>
              <a:t>介绍</a:t>
            </a:r>
            <a:endParaRPr lang="zh-CN" altLang="en-US" sz="2800" b="1">
              <a:solidFill>
                <a:srgbClr val="C00000"/>
              </a:solidFill>
            </a:endParaRPr>
          </a:p>
        </p:txBody>
      </p:sp>
      <p:sp>
        <p:nvSpPr>
          <p:cNvPr id="7" name="文本框 6"/>
          <p:cNvSpPr txBox="1"/>
          <p:nvPr/>
        </p:nvSpPr>
        <p:spPr>
          <a:xfrm>
            <a:off x="7981950" y="1328420"/>
            <a:ext cx="3792220" cy="4523105"/>
          </a:xfrm>
          <a:prstGeom prst="rect">
            <a:avLst/>
          </a:prstGeom>
          <a:noFill/>
        </p:spPr>
        <p:txBody>
          <a:bodyPr wrap="square" rtlCol="0" anchor="t">
            <a:spAutoFit/>
          </a:bodyPr>
          <a:p>
            <a:pPr indent="0" fontAlgn="auto">
              <a:lnSpc>
                <a:spcPct val="150000"/>
              </a:lnSpc>
            </a:pPr>
            <a:r>
              <a:rPr lang="en-US" sz="2400">
                <a:latin typeface="微软雅黑" panose="020B0503020204020204" pitchFamily="34" charset="-122"/>
                <a:ea typeface="微软雅黑" panose="020B0503020204020204" pitchFamily="34" charset="-122"/>
                <a:sym typeface="+mn-ea"/>
              </a:rPr>
              <a:t>       </a:t>
            </a:r>
            <a:r>
              <a:rPr sz="2400">
                <a:latin typeface="微软雅黑" panose="020B0503020204020204" pitchFamily="34" charset="-122"/>
                <a:ea typeface="微软雅黑" panose="020B0503020204020204" pitchFamily="34" charset="-122"/>
                <a:sym typeface="+mn-ea"/>
              </a:rPr>
              <a:t>TGW，全称 Tencent Gateway，是一套实现多网统一接入，支持自动负载均衡的</a:t>
            </a:r>
            <a:r>
              <a:rPr lang="zh-CN" sz="2400">
                <a:latin typeface="微软雅黑" panose="020B0503020204020204" pitchFamily="34" charset="-122"/>
                <a:ea typeface="微软雅黑" panose="020B0503020204020204" pitchFamily="34" charset="-122"/>
                <a:sym typeface="+mn-ea"/>
              </a:rPr>
              <a:t>网关</a:t>
            </a:r>
            <a:r>
              <a:rPr sz="2400">
                <a:latin typeface="微软雅黑" panose="020B0503020204020204" pitchFamily="34" charset="-122"/>
                <a:ea typeface="微软雅黑" panose="020B0503020204020204" pitchFamily="34" charset="-122"/>
                <a:sym typeface="+mn-ea"/>
              </a:rPr>
              <a:t>系统。TGW 具有可靠性高，扩展性强，抗流量攻击能力强等特点，其主要提供 IP 收敛、多线接入和</a:t>
            </a:r>
            <a:r>
              <a:rPr sz="2400" b="1">
                <a:latin typeface="微软雅黑" panose="020B0503020204020204" pitchFamily="34" charset="-122"/>
                <a:ea typeface="微软雅黑" panose="020B0503020204020204" pitchFamily="34" charset="-122"/>
                <a:sym typeface="+mn-ea"/>
              </a:rPr>
              <a:t>负载均衡</a:t>
            </a:r>
            <a:r>
              <a:rPr sz="2400">
                <a:latin typeface="微软雅黑" panose="020B0503020204020204" pitchFamily="34" charset="-122"/>
                <a:ea typeface="微软雅黑" panose="020B0503020204020204" pitchFamily="34" charset="-122"/>
                <a:sym typeface="+mn-ea"/>
              </a:rPr>
              <a:t>的功能。</a:t>
            </a:r>
            <a:endParaRPr sz="240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8"/>
          <p:cNvSpPr txBox="1">
            <a:spLocks noChangeArrowheads="1"/>
          </p:cNvSpPr>
          <p:nvPr/>
        </p:nvSpPr>
        <p:spPr bwMode="auto">
          <a:xfrm>
            <a:off x="839656" y="282908"/>
            <a:ext cx="4331433"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API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网关实践</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燕尾形 19"/>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1" name="燕尾形 20"/>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03300" y="1873885"/>
            <a:ext cx="5572125" cy="4591050"/>
          </a:xfrm>
          <a:prstGeom prst="rect">
            <a:avLst/>
          </a:prstGeom>
        </p:spPr>
      </p:pic>
      <p:sp>
        <p:nvSpPr>
          <p:cNvPr id="6" name="文本框 5"/>
          <p:cNvSpPr txBox="1"/>
          <p:nvPr/>
        </p:nvSpPr>
        <p:spPr>
          <a:xfrm>
            <a:off x="995680" y="1017905"/>
            <a:ext cx="4571365" cy="521970"/>
          </a:xfrm>
          <a:prstGeom prst="rect">
            <a:avLst/>
          </a:prstGeom>
          <a:noFill/>
        </p:spPr>
        <p:txBody>
          <a:bodyPr wrap="square" rtlCol="0">
            <a:spAutoFit/>
          </a:bodyPr>
          <a:p>
            <a:r>
              <a:rPr lang="en-US" altLang="zh-CN" sz="2800" b="1">
                <a:solidFill>
                  <a:srgbClr val="C00000"/>
                </a:solidFill>
              </a:rPr>
              <a:t>API </a:t>
            </a:r>
            <a:r>
              <a:rPr lang="zh-CN" altLang="en-US" sz="2800" b="1">
                <a:solidFill>
                  <a:srgbClr val="C00000"/>
                </a:solidFill>
              </a:rPr>
              <a:t>网关功能</a:t>
            </a:r>
            <a:endParaRPr lang="zh-CN" altLang="en-US" sz="2800" b="1">
              <a:solidFill>
                <a:srgbClr val="C00000"/>
              </a:solidFill>
            </a:endParaRPr>
          </a:p>
        </p:txBody>
      </p:sp>
      <p:sp>
        <p:nvSpPr>
          <p:cNvPr id="7" name="文本框 6"/>
          <p:cNvSpPr txBox="1"/>
          <p:nvPr/>
        </p:nvSpPr>
        <p:spPr>
          <a:xfrm>
            <a:off x="7115810" y="1165860"/>
            <a:ext cx="4773295" cy="5077460"/>
          </a:xfrm>
          <a:prstGeom prst="rect">
            <a:avLst/>
          </a:prstGeom>
          <a:noFill/>
        </p:spPr>
        <p:txBody>
          <a:bodyPr wrap="square" rtlCol="0" anchor="t">
            <a:spAutoFit/>
          </a:bodyPr>
          <a:p>
            <a:pPr marL="342900" indent="-342900" fontAlgn="auto">
              <a:lnSpc>
                <a:spcPct val="150000"/>
              </a:lnSpc>
              <a:buFont typeface="Wingdings" panose="05000000000000000000" charset="0"/>
              <a:buChar char="Ø"/>
            </a:pPr>
            <a:r>
              <a:rPr sz="2400">
                <a:latin typeface="微软雅黑" panose="020B0503020204020204" pitchFamily="34" charset="-122"/>
                <a:ea typeface="微软雅黑" panose="020B0503020204020204" pitchFamily="34" charset="-122"/>
                <a:sym typeface="+mn-ea"/>
              </a:rPr>
              <a:t>传统网络中的</a:t>
            </a:r>
            <a:r>
              <a:rPr sz="2400" b="1">
                <a:latin typeface="微软雅黑" panose="020B0503020204020204" pitchFamily="34" charset="-122"/>
                <a:ea typeface="微软雅黑" panose="020B0503020204020204" pitchFamily="34" charset="-122"/>
                <a:sym typeface="+mn-ea"/>
              </a:rPr>
              <a:t>Gateway</a:t>
            </a:r>
            <a:r>
              <a:rPr sz="2400">
                <a:latin typeface="微软雅黑" panose="020B0503020204020204" pitchFamily="34" charset="-122"/>
                <a:ea typeface="微软雅黑" panose="020B0503020204020204" pitchFamily="34" charset="-122"/>
                <a:sym typeface="+mn-ea"/>
              </a:rPr>
              <a:t>通常是指在不同网络之间进行连接和转发数据的设备或软件。</a:t>
            </a:r>
            <a:endParaRPr sz="2400">
              <a:latin typeface="微软雅黑" panose="020B0503020204020204" pitchFamily="34" charset="-122"/>
              <a:ea typeface="微软雅黑" panose="020B0503020204020204" pitchFamily="34" charset="-122"/>
              <a:sym typeface="+mn-ea"/>
            </a:endParaRPr>
          </a:p>
          <a:p>
            <a:pPr marL="342900" indent="-342900" fontAlgn="auto">
              <a:lnSpc>
                <a:spcPct val="150000"/>
              </a:lnSpc>
              <a:buFont typeface="Wingdings" panose="05000000000000000000" charset="0"/>
              <a:buChar char="Ø"/>
            </a:pPr>
            <a:r>
              <a:rPr lang="zh-CN" sz="2400" b="1">
                <a:latin typeface="微软雅黑" panose="020B0503020204020204" pitchFamily="34" charset="-122"/>
                <a:ea typeface="微软雅黑" panose="020B0503020204020204" pitchFamily="34" charset="-122"/>
                <a:sym typeface="+mn-ea"/>
              </a:rPr>
              <a:t>API网关</a:t>
            </a:r>
            <a:r>
              <a:rPr lang="zh-CN" sz="2400">
                <a:latin typeface="微软雅黑" panose="020B0503020204020204" pitchFamily="34" charset="-122"/>
                <a:ea typeface="微软雅黑" panose="020B0503020204020204" pitchFamily="34" charset="-122"/>
                <a:sym typeface="+mn-ea"/>
              </a:rPr>
              <a:t>是一种在软件架构中充当流量入口的中间层服务。它允许不同的应用程序、服务或系统通过统一的接口与后端的API进行交互和通信。</a:t>
            </a:r>
            <a:r>
              <a:rPr lang="zh-CN" sz="2400" b="1">
                <a:latin typeface="微软雅黑" panose="020B0503020204020204" pitchFamily="34" charset="-122"/>
                <a:ea typeface="微软雅黑" panose="020B0503020204020204" pitchFamily="34" charset="-122"/>
                <a:sym typeface="+mn-ea"/>
              </a:rPr>
              <a:t>负载均衡</a:t>
            </a:r>
            <a:r>
              <a:rPr lang="zh-CN" sz="2400">
                <a:latin typeface="微软雅黑" panose="020B0503020204020204" pitchFamily="34" charset="-122"/>
                <a:ea typeface="微软雅黑" panose="020B0503020204020204" pitchFamily="34" charset="-122"/>
                <a:sym typeface="+mn-ea"/>
              </a:rPr>
              <a:t>是其中一个重要功能。</a:t>
            </a:r>
            <a:endParaRPr lang="zh-CN" sz="240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8"/>
          <p:cNvSpPr txBox="1">
            <a:spLocks noChangeArrowheads="1"/>
          </p:cNvSpPr>
          <p:nvPr/>
        </p:nvSpPr>
        <p:spPr bwMode="auto">
          <a:xfrm>
            <a:off x="839656" y="282908"/>
            <a:ext cx="4331433"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API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网关实践</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燕尾形 19"/>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1" name="燕尾形 20"/>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680" y="1017905"/>
            <a:ext cx="2741295" cy="521970"/>
          </a:xfrm>
          <a:prstGeom prst="rect">
            <a:avLst/>
          </a:prstGeom>
          <a:noFill/>
        </p:spPr>
        <p:txBody>
          <a:bodyPr wrap="square" rtlCol="0">
            <a:spAutoFit/>
          </a:bodyPr>
          <a:p>
            <a:r>
              <a:rPr lang="zh-CN" altLang="en-US" sz="2800" b="1">
                <a:solidFill>
                  <a:srgbClr val="C00000"/>
                </a:solidFill>
              </a:rPr>
              <a:t>负载均衡算法</a:t>
            </a:r>
            <a:endParaRPr lang="zh-CN" altLang="en-US" sz="2800" b="1">
              <a:solidFill>
                <a:srgbClr val="C00000"/>
              </a:solidFill>
            </a:endParaRPr>
          </a:p>
        </p:txBody>
      </p:sp>
      <p:sp>
        <p:nvSpPr>
          <p:cNvPr id="3" name="文本框 2"/>
          <p:cNvSpPr txBox="1"/>
          <p:nvPr/>
        </p:nvSpPr>
        <p:spPr>
          <a:xfrm>
            <a:off x="757555" y="1539875"/>
            <a:ext cx="10777855" cy="5204460"/>
          </a:xfrm>
          <a:prstGeom prst="rect">
            <a:avLst/>
          </a:prstGeom>
          <a:noFill/>
        </p:spPr>
        <p:txBody>
          <a:bodyPr wrap="square" rtlCol="0">
            <a:spAutoFit/>
          </a:bodyPr>
          <a:p>
            <a:pPr fontAlgn="auto">
              <a:lnSpc>
                <a:spcPct val="140000"/>
              </a:lnSpc>
              <a:spcAft>
                <a:spcPts val="600"/>
              </a:spcAft>
            </a:pPr>
            <a:r>
              <a:rPr lang="en-US" altLang="zh-CN" sz="240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负载均衡策略是 API 网关实现高可用性和高性能的关键技术。它可以根据不同的负载和性能指标，动态地将请求分发到后端服务器上。常见的负载均衡算法有：</a:t>
            </a:r>
            <a:endParaRPr lang="zh-CN" altLang="en-US" sz="2400">
              <a:latin typeface="微软雅黑" panose="020B0503020204020204" pitchFamily="34" charset="-122"/>
              <a:ea typeface="微软雅黑" panose="020B0503020204020204" pitchFamily="34" charset="-122"/>
            </a:endParaRPr>
          </a:p>
          <a:p>
            <a:pPr marL="1257300" lvl="2" indent="-342900" fontAlgn="auto">
              <a:lnSpc>
                <a:spcPct val="140000"/>
              </a:lnSpc>
              <a:spcAft>
                <a:spcPts val="600"/>
              </a:spcAft>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轮询算法（Round Robin）；</a:t>
            </a:r>
            <a:endParaRPr lang="zh-CN" altLang="en-US" sz="2400">
              <a:latin typeface="微软雅黑" panose="020B0503020204020204" pitchFamily="34" charset="-122"/>
              <a:ea typeface="微软雅黑" panose="020B0503020204020204" pitchFamily="34" charset="-122"/>
            </a:endParaRPr>
          </a:p>
          <a:p>
            <a:pPr marL="1257300" lvl="2" indent="-342900" fontAlgn="auto">
              <a:lnSpc>
                <a:spcPct val="140000"/>
              </a:lnSpc>
              <a:spcAft>
                <a:spcPts val="600"/>
              </a:spcAft>
              <a:buFont typeface="Wingdings" panose="05000000000000000000" charset="0"/>
              <a:buChar char="l"/>
            </a:pPr>
            <a:r>
              <a:rPr lang="zh-CN" altLang="en-US" sz="2400" b="1">
                <a:latin typeface="微软雅黑" panose="020B0503020204020204" pitchFamily="34" charset="-122"/>
                <a:ea typeface="微软雅黑" panose="020B0503020204020204" pitchFamily="34" charset="-122"/>
              </a:rPr>
              <a:t>加权轮询算法</a:t>
            </a:r>
            <a:r>
              <a:rPr lang="zh-CN" altLang="en-US" sz="2400">
                <a:latin typeface="微软雅黑" panose="020B0503020204020204" pitchFamily="34" charset="-122"/>
                <a:ea typeface="微软雅黑" panose="020B0503020204020204" pitchFamily="34" charset="-122"/>
              </a:rPr>
              <a:t>（Weighted Round Robin）；</a:t>
            </a:r>
            <a:endParaRPr lang="zh-CN" altLang="en-US" sz="2400">
              <a:latin typeface="微软雅黑" panose="020B0503020204020204" pitchFamily="34" charset="-122"/>
              <a:ea typeface="微软雅黑" panose="020B0503020204020204" pitchFamily="34" charset="-122"/>
            </a:endParaRPr>
          </a:p>
          <a:p>
            <a:pPr marL="1257300" lvl="2" indent="-342900" fontAlgn="auto">
              <a:lnSpc>
                <a:spcPct val="140000"/>
              </a:lnSpc>
              <a:spcAft>
                <a:spcPts val="600"/>
              </a:spcAft>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随机算法（Random）；</a:t>
            </a:r>
            <a:endParaRPr lang="zh-CN" altLang="en-US" sz="2400">
              <a:latin typeface="微软雅黑" panose="020B0503020204020204" pitchFamily="34" charset="-122"/>
              <a:ea typeface="微软雅黑" panose="020B0503020204020204" pitchFamily="34" charset="-122"/>
            </a:endParaRPr>
          </a:p>
          <a:p>
            <a:pPr marL="1257300" lvl="2" indent="-342900" fontAlgn="auto">
              <a:lnSpc>
                <a:spcPct val="140000"/>
              </a:lnSpc>
              <a:spcAft>
                <a:spcPts val="600"/>
              </a:spcAft>
              <a:buFont typeface="Wingdings" panose="05000000000000000000" charset="0"/>
              <a:buChar char="l"/>
            </a:pPr>
            <a:r>
              <a:rPr lang="zh-CN" altLang="en-US" sz="2400" b="1">
                <a:latin typeface="微软雅黑" panose="020B0503020204020204" pitchFamily="34" charset="-122"/>
                <a:ea typeface="微软雅黑" panose="020B0503020204020204" pitchFamily="34" charset="-122"/>
              </a:rPr>
              <a:t>最少连接算法</a:t>
            </a:r>
            <a:r>
              <a:rPr lang="zh-CN" altLang="en-US" sz="2400">
                <a:latin typeface="微软雅黑" panose="020B0503020204020204" pitchFamily="34" charset="-122"/>
                <a:ea typeface="微软雅黑" panose="020B0503020204020204" pitchFamily="34" charset="-122"/>
              </a:rPr>
              <a:t>（Least Connections）；</a:t>
            </a:r>
            <a:endParaRPr lang="zh-CN" altLang="en-US" sz="2400">
              <a:latin typeface="微软雅黑" panose="020B0503020204020204" pitchFamily="34" charset="-122"/>
              <a:ea typeface="微软雅黑" panose="020B0503020204020204" pitchFamily="34" charset="-122"/>
            </a:endParaRPr>
          </a:p>
          <a:p>
            <a:pPr marL="1257300" lvl="2" indent="-342900" fontAlgn="auto">
              <a:lnSpc>
                <a:spcPct val="140000"/>
              </a:lnSpc>
              <a:spcAft>
                <a:spcPts val="600"/>
              </a:spcAft>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IP哈希算法（IP Hash）；</a:t>
            </a:r>
            <a:endParaRPr lang="zh-CN" altLang="en-US" sz="2400">
              <a:latin typeface="微软雅黑" panose="020B0503020204020204" pitchFamily="34" charset="-122"/>
              <a:ea typeface="微软雅黑" panose="020B0503020204020204" pitchFamily="34" charset="-122"/>
            </a:endParaRPr>
          </a:p>
          <a:p>
            <a:pPr marL="1257300" lvl="2" indent="-342900" fontAlgn="auto">
              <a:lnSpc>
                <a:spcPct val="140000"/>
              </a:lnSpc>
              <a:spcAft>
                <a:spcPts val="600"/>
              </a:spcAft>
              <a:buFont typeface="Wingdings" panose="05000000000000000000" charset="0"/>
              <a:buChar char="l"/>
            </a:pPr>
            <a:r>
              <a:rPr lang="zh-CN" altLang="en-US" sz="2400" b="1">
                <a:latin typeface="微软雅黑" panose="020B0503020204020204" pitchFamily="34" charset="-122"/>
                <a:ea typeface="微软雅黑" panose="020B0503020204020204" pitchFamily="34" charset="-122"/>
              </a:rPr>
              <a:t>最短响应时间算法</a:t>
            </a:r>
            <a:r>
              <a:rPr lang="zh-CN" altLang="en-US" sz="2400">
                <a:latin typeface="微软雅黑" panose="020B0503020204020204" pitchFamily="34" charset="-122"/>
                <a:ea typeface="微软雅黑" panose="020B0503020204020204" pitchFamily="34" charset="-122"/>
              </a:rPr>
              <a:t>（Least Response Time）；</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8"/>
          <p:cNvSpPr txBox="1">
            <a:spLocks noChangeArrowheads="1"/>
          </p:cNvSpPr>
          <p:nvPr/>
        </p:nvSpPr>
        <p:spPr bwMode="auto">
          <a:xfrm>
            <a:off x="839656" y="282908"/>
            <a:ext cx="4331433"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API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网关实践</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燕尾形 19"/>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1" name="燕尾形 20"/>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680" y="1017905"/>
            <a:ext cx="4571365" cy="521970"/>
          </a:xfrm>
          <a:prstGeom prst="rect">
            <a:avLst/>
          </a:prstGeom>
          <a:noFill/>
        </p:spPr>
        <p:txBody>
          <a:bodyPr wrap="square" rtlCol="0">
            <a:spAutoFit/>
          </a:bodyPr>
          <a:p>
            <a:r>
              <a:rPr lang="en-US" altLang="zh-CN" sz="2800" b="1">
                <a:solidFill>
                  <a:srgbClr val="C00000"/>
                </a:solidFill>
              </a:rPr>
              <a:t>AI </a:t>
            </a:r>
            <a:r>
              <a:rPr lang="zh-CN" altLang="en-US" sz="2800" b="1">
                <a:solidFill>
                  <a:srgbClr val="C00000"/>
                </a:solidFill>
              </a:rPr>
              <a:t>负载均衡框架</a:t>
            </a:r>
            <a:endParaRPr lang="zh-CN" altLang="en-US" sz="2800" b="1">
              <a:solidFill>
                <a:srgbClr val="C00000"/>
              </a:solidFill>
            </a:endParaRPr>
          </a:p>
        </p:txBody>
      </p:sp>
      <p:pic>
        <p:nvPicPr>
          <p:cNvPr id="3" name="图片 2"/>
          <p:cNvPicPr>
            <a:picLocks noChangeAspect="1"/>
          </p:cNvPicPr>
          <p:nvPr/>
        </p:nvPicPr>
        <p:blipFill>
          <a:blip r:embed="rId1"/>
          <a:stretch>
            <a:fillRect/>
          </a:stretch>
        </p:blipFill>
        <p:spPr>
          <a:xfrm>
            <a:off x="4342130" y="1588135"/>
            <a:ext cx="7409180" cy="5099050"/>
          </a:xfrm>
          <a:prstGeom prst="rect">
            <a:avLst/>
          </a:prstGeom>
        </p:spPr>
      </p:pic>
      <p:sp>
        <p:nvSpPr>
          <p:cNvPr id="5" name="文本框 4"/>
          <p:cNvSpPr txBox="1"/>
          <p:nvPr/>
        </p:nvSpPr>
        <p:spPr>
          <a:xfrm>
            <a:off x="443865" y="1688465"/>
            <a:ext cx="3599180" cy="4523105"/>
          </a:xfrm>
          <a:prstGeom prst="rect">
            <a:avLst/>
          </a:prstGeom>
          <a:noFill/>
        </p:spPr>
        <p:txBody>
          <a:bodyPr wrap="square" rtlCol="0" anchor="t">
            <a:spAutoFit/>
          </a:bodyPr>
          <a:p>
            <a:pPr indent="0" fontAlgn="auto">
              <a:lnSpc>
                <a:spcPct val="150000"/>
              </a:lnSpc>
            </a:pPr>
            <a:r>
              <a:rPr lang="en-US" sz="2400">
                <a:latin typeface="微软雅黑" panose="020B0503020204020204" pitchFamily="34" charset="-122"/>
                <a:ea typeface="微软雅黑" panose="020B0503020204020204" pitchFamily="34" charset="-122"/>
                <a:sym typeface="+mn-ea"/>
              </a:rPr>
              <a:t>       </a:t>
            </a:r>
            <a:r>
              <a:rPr sz="2400">
                <a:latin typeface="微软雅黑" panose="020B0503020204020204" pitchFamily="34" charset="-122"/>
                <a:ea typeface="微软雅黑" panose="020B0503020204020204" pitchFamily="34" charset="-122"/>
                <a:sym typeface="+mn-ea"/>
              </a:rPr>
              <a:t>在服务调用过程中，负载均衡调度器决定了集群服务器的选择，负载均衡算法会影响其能否选择合适的集群服务器。基于机器学习</a:t>
            </a:r>
            <a:r>
              <a:rPr lang="zh-CN" sz="2400">
                <a:latin typeface="微软雅黑" panose="020B0503020204020204" pitchFamily="34" charset="-122"/>
                <a:ea typeface="微软雅黑" panose="020B0503020204020204" pitchFamily="34" charset="-122"/>
                <a:sym typeface="+mn-ea"/>
              </a:rPr>
              <a:t>的</a:t>
            </a:r>
            <a:r>
              <a:rPr sz="2400">
                <a:latin typeface="微软雅黑" panose="020B0503020204020204" pitchFamily="34" charset="-122"/>
                <a:ea typeface="微软雅黑" panose="020B0503020204020204" pitchFamily="34" charset="-122"/>
                <a:sym typeface="+mn-ea"/>
              </a:rPr>
              <a:t>负载均衡</a:t>
            </a:r>
            <a:r>
              <a:rPr lang="zh-CN" sz="2400">
                <a:latin typeface="微软雅黑" panose="020B0503020204020204" pitchFamily="34" charset="-122"/>
                <a:ea typeface="微软雅黑" panose="020B0503020204020204" pitchFamily="34" charset="-122"/>
                <a:sym typeface="+mn-ea"/>
              </a:rPr>
              <a:t>框架主要</a:t>
            </a:r>
            <a:r>
              <a:rPr sz="2400">
                <a:latin typeface="微软雅黑" panose="020B0503020204020204" pitchFamily="34" charset="-122"/>
                <a:ea typeface="微软雅黑" panose="020B0503020204020204" pitchFamily="34" charset="-122"/>
                <a:sym typeface="+mn-ea"/>
              </a:rPr>
              <a:t>分为两大部分，分别是离线阶段和在线阶段</a:t>
            </a:r>
            <a:r>
              <a:rPr lang="zh-CN" sz="2400">
                <a:latin typeface="微软雅黑" panose="020B0503020204020204" pitchFamily="34" charset="-122"/>
                <a:ea typeface="微软雅黑" panose="020B0503020204020204" pitchFamily="34" charset="-122"/>
                <a:sym typeface="+mn-ea"/>
              </a:rPr>
              <a:t>。</a:t>
            </a:r>
            <a:endParaRPr lang="zh-CN" sz="240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8"/>
          <p:cNvSpPr txBox="1">
            <a:spLocks noChangeArrowheads="1"/>
          </p:cNvSpPr>
          <p:nvPr/>
        </p:nvSpPr>
        <p:spPr bwMode="auto">
          <a:xfrm>
            <a:off x="839656" y="282908"/>
            <a:ext cx="4331433"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API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网关实践</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燕尾形 19"/>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1" name="燕尾形 20"/>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680" y="1017905"/>
            <a:ext cx="4571365" cy="521970"/>
          </a:xfrm>
          <a:prstGeom prst="rect">
            <a:avLst/>
          </a:prstGeom>
          <a:noFill/>
        </p:spPr>
        <p:txBody>
          <a:bodyPr wrap="square" rtlCol="0">
            <a:spAutoFit/>
          </a:bodyPr>
          <a:p>
            <a:r>
              <a:rPr lang="en-US" altLang="zh-CN" sz="2800" b="1">
                <a:solidFill>
                  <a:srgbClr val="C00000"/>
                </a:solidFill>
              </a:rPr>
              <a:t>AI </a:t>
            </a:r>
            <a:r>
              <a:rPr lang="zh-CN" altLang="en-US" sz="2800" b="1">
                <a:solidFill>
                  <a:srgbClr val="C00000"/>
                </a:solidFill>
              </a:rPr>
              <a:t>负载均衡框架</a:t>
            </a:r>
            <a:endParaRPr lang="zh-CN" altLang="en-US" sz="2800" b="1">
              <a:solidFill>
                <a:srgbClr val="C00000"/>
              </a:solidFill>
            </a:endParaRPr>
          </a:p>
        </p:txBody>
      </p:sp>
      <p:sp>
        <p:nvSpPr>
          <p:cNvPr id="5" name="文本框 4"/>
          <p:cNvSpPr txBox="1"/>
          <p:nvPr/>
        </p:nvSpPr>
        <p:spPr>
          <a:xfrm>
            <a:off x="1376680" y="1802765"/>
            <a:ext cx="9300210" cy="3969385"/>
          </a:xfrm>
          <a:prstGeom prst="rect">
            <a:avLst/>
          </a:prstGeom>
          <a:noFill/>
        </p:spPr>
        <p:txBody>
          <a:bodyPr wrap="square" rtlCol="0" anchor="t">
            <a:spAutoFit/>
          </a:bodyPr>
          <a:p>
            <a:pPr indent="0" fontAlgn="auto">
              <a:lnSpc>
                <a:spcPct val="150000"/>
              </a:lnSpc>
            </a:pPr>
            <a:r>
              <a:rPr lang="zh-CN" sz="2400">
                <a:latin typeface="微软雅黑" panose="020B0503020204020204" pitchFamily="34" charset="-122"/>
                <a:ea typeface="微软雅黑" panose="020B0503020204020204" pitchFamily="34" charset="-122"/>
                <a:sym typeface="+mn-ea"/>
              </a:rPr>
              <a:t>算法流程为：</a:t>
            </a:r>
            <a:endParaRPr lang="zh-CN" sz="2400">
              <a:latin typeface="微软雅黑" panose="020B0503020204020204" pitchFamily="34" charset="-122"/>
              <a:ea typeface="微软雅黑" panose="020B0503020204020204" pitchFamily="34" charset="-122"/>
              <a:sym typeface="+mn-ea"/>
            </a:endParaRPr>
          </a:p>
          <a:p>
            <a:pPr indent="0" fontAlgn="auto">
              <a:lnSpc>
                <a:spcPct val="150000"/>
              </a:lnSpc>
            </a:pPr>
            <a:r>
              <a:rPr lang="en-US" sz="2400">
                <a:latin typeface="微软雅黑" panose="020B0503020204020204" pitchFamily="34" charset="-122"/>
                <a:ea typeface="微软雅黑" panose="020B0503020204020204" pitchFamily="34" charset="-122"/>
                <a:sym typeface="+mn-ea"/>
              </a:rPr>
              <a:t>       </a:t>
            </a:r>
            <a:r>
              <a:rPr sz="2400">
                <a:latin typeface="微软雅黑" panose="020B0503020204020204" pitchFamily="34" charset="-122"/>
                <a:ea typeface="微软雅黑" panose="020B0503020204020204" pitchFamily="34" charset="-122"/>
                <a:sym typeface="+mn-ea"/>
              </a:rPr>
              <a:t>假设客户端发送任务m</a:t>
            </a:r>
            <a:r>
              <a:rPr lang="zh-CN" sz="2400">
                <a:latin typeface="微软雅黑" panose="020B0503020204020204" pitchFamily="34" charset="-122"/>
                <a:ea typeface="微软雅黑" panose="020B0503020204020204" pitchFamily="34" charset="-122"/>
                <a:sym typeface="+mn-ea"/>
              </a:rPr>
              <a:t>，</a:t>
            </a:r>
            <a:r>
              <a:rPr sz="2400">
                <a:latin typeface="微软雅黑" panose="020B0503020204020204" pitchFamily="34" charset="-122"/>
                <a:ea typeface="微软雅黑" panose="020B0503020204020204" pitchFamily="34" charset="-122"/>
                <a:sym typeface="+mn-ea"/>
              </a:rPr>
              <a:t>服务注册中心根据每个微服务注册的信息得出执行任务m的是微服务n</a:t>
            </a:r>
            <a:r>
              <a:rPr lang="zh-CN" sz="2400">
                <a:latin typeface="微软雅黑" panose="020B0503020204020204" pitchFamily="34" charset="-122"/>
                <a:ea typeface="微软雅黑" panose="020B0503020204020204" pitchFamily="34" charset="-122"/>
                <a:sym typeface="+mn-ea"/>
              </a:rPr>
              <a:t>，</a:t>
            </a:r>
            <a:r>
              <a:rPr sz="2400">
                <a:latin typeface="微软雅黑" panose="020B0503020204020204" pitchFamily="34" charset="-122"/>
                <a:ea typeface="微软雅黑" panose="020B0503020204020204" pitchFamily="34" charset="-122"/>
                <a:sym typeface="+mn-ea"/>
              </a:rPr>
              <a:t>假设微服务n分别部署在集群中的{S1,S2,…,Sn}上，Si代表集群中的服务器。</a:t>
            </a:r>
            <a:endParaRPr sz="2400">
              <a:latin typeface="微软雅黑" panose="020B0503020204020204" pitchFamily="34" charset="-122"/>
              <a:ea typeface="微软雅黑" panose="020B0503020204020204" pitchFamily="34" charset="-122"/>
              <a:sym typeface="+mn-ea"/>
            </a:endParaRPr>
          </a:p>
          <a:p>
            <a:pPr indent="0" fontAlgn="auto">
              <a:lnSpc>
                <a:spcPct val="150000"/>
              </a:lnSpc>
            </a:pPr>
            <a:r>
              <a:rPr sz="2400">
                <a:latin typeface="微软雅黑" panose="020B0503020204020204" pitchFamily="34" charset="-122"/>
                <a:ea typeface="微软雅黑" panose="020B0503020204020204" pitchFamily="34" charset="-122"/>
                <a:sym typeface="+mn-ea"/>
              </a:rPr>
              <a:t> </a:t>
            </a:r>
            <a:r>
              <a:rPr lang="en-US" sz="2400">
                <a:latin typeface="微软雅黑" panose="020B0503020204020204" pitchFamily="34" charset="-122"/>
                <a:ea typeface="微软雅黑" panose="020B0503020204020204" pitchFamily="34" charset="-122"/>
                <a:sym typeface="+mn-ea"/>
              </a:rPr>
              <a:t>      </a:t>
            </a:r>
            <a:r>
              <a:rPr sz="2400">
                <a:latin typeface="微软雅黑" panose="020B0503020204020204" pitchFamily="34" charset="-122"/>
                <a:ea typeface="微软雅黑" panose="020B0503020204020204" pitchFamily="34" charset="-122"/>
                <a:sym typeface="+mn-ea"/>
              </a:rPr>
              <a:t>根据资源监控获得Si的资源使用情况，然后使用预测模型得到此任务在这些服务器上的响应时间{R1,R2,…,Rn}</a:t>
            </a:r>
            <a:r>
              <a:rPr lang="zh-CN" sz="2400">
                <a:latin typeface="微软雅黑" panose="020B0503020204020204" pitchFamily="34" charset="-122"/>
                <a:ea typeface="微软雅黑" panose="020B0503020204020204" pitchFamily="34" charset="-122"/>
                <a:sym typeface="+mn-ea"/>
              </a:rPr>
              <a:t>，</a:t>
            </a:r>
            <a:r>
              <a:rPr sz="2400">
                <a:latin typeface="微软雅黑" panose="020B0503020204020204" pitchFamily="34" charset="-122"/>
                <a:ea typeface="微软雅黑" panose="020B0503020204020204" pitchFamily="34" charset="-122"/>
                <a:sym typeface="+mn-ea"/>
              </a:rPr>
              <a:t>并比较得到最短预测响应时间</a:t>
            </a:r>
            <a:r>
              <a:rPr lang="en-US" sz="2400">
                <a:latin typeface="微软雅黑" panose="020B0503020204020204" pitchFamily="34" charset="-122"/>
                <a:ea typeface="微软雅黑" panose="020B0503020204020204" pitchFamily="34" charset="-122"/>
                <a:sym typeface="+mn-ea"/>
              </a:rPr>
              <a:t>R*</a:t>
            </a:r>
            <a:r>
              <a:rPr lang="zh-CN" altLang="en-US" sz="2400">
                <a:latin typeface="微软雅黑" panose="020B0503020204020204" pitchFamily="34" charset="-122"/>
                <a:ea typeface="微软雅黑" panose="020B0503020204020204" pitchFamily="34" charset="-122"/>
                <a:sym typeface="+mn-ea"/>
              </a:rPr>
              <a:t>，</a:t>
            </a:r>
            <a:r>
              <a:rPr sz="2400">
                <a:latin typeface="微软雅黑" panose="020B0503020204020204" pitchFamily="34" charset="-122"/>
                <a:ea typeface="微软雅黑" panose="020B0503020204020204" pitchFamily="34" charset="-122"/>
                <a:sym typeface="+mn-ea"/>
              </a:rPr>
              <a:t>最后选择对应的服务器S</a:t>
            </a:r>
            <a:r>
              <a:rPr lang="en-US" sz="2400">
                <a:latin typeface="微软雅黑" panose="020B0503020204020204" pitchFamily="34" charset="-122"/>
                <a:ea typeface="微软雅黑" panose="020B0503020204020204" pitchFamily="34" charset="-122"/>
                <a:sym typeface="+mn-ea"/>
              </a:rPr>
              <a:t>*</a:t>
            </a:r>
            <a:r>
              <a:rPr lang="zh-CN" altLang="en-US" sz="2400">
                <a:latin typeface="微软雅黑" panose="020B0503020204020204" pitchFamily="34" charset="-122"/>
                <a:ea typeface="微软雅黑" panose="020B0503020204020204" pitchFamily="34" charset="-122"/>
                <a:sym typeface="+mn-ea"/>
              </a:rPr>
              <a:t>。</a:t>
            </a:r>
            <a:endParaRPr lang="zh-CN" altLang="en-US" sz="240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
          <p:cNvSpPr>
            <a:spLocks noChangeArrowheads="1"/>
          </p:cNvSpPr>
          <p:nvPr/>
        </p:nvSpPr>
        <p:spPr bwMode="auto">
          <a:xfrm>
            <a:off x="3175" y="-14288"/>
            <a:ext cx="12192000" cy="6858001"/>
          </a:xfrm>
          <a:prstGeom prst="rect">
            <a:avLst/>
          </a:prstGeom>
          <a:solidFill>
            <a:srgbClr val="00A5E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47" name="Freeform 13"/>
          <p:cNvSpPr/>
          <p:nvPr/>
        </p:nvSpPr>
        <p:spPr bwMode="auto">
          <a:xfrm>
            <a:off x="10164763" y="5380038"/>
            <a:ext cx="2027237" cy="1482725"/>
          </a:xfrm>
          <a:custGeom>
            <a:avLst/>
            <a:gdLst>
              <a:gd name="T0" fmla="*/ 2147483646 w 1276"/>
              <a:gd name="T1" fmla="*/ 2147483646 h 933"/>
              <a:gd name="T2" fmla="*/ 2147483646 w 1276"/>
              <a:gd name="T3" fmla="*/ 2147483646 h 933"/>
              <a:gd name="T4" fmla="*/ 2147483646 w 1276"/>
              <a:gd name="T5" fmla="*/ 2147483646 h 933"/>
              <a:gd name="T6" fmla="*/ 2147483646 w 1276"/>
              <a:gd name="T7" fmla="*/ 2147483646 h 933"/>
              <a:gd name="T8" fmla="*/ 2147483646 w 1276"/>
              <a:gd name="T9" fmla="*/ 2147483646 h 933"/>
              <a:gd name="T10" fmla="*/ 2147483646 w 1276"/>
              <a:gd name="T11" fmla="*/ 2147483646 h 933"/>
              <a:gd name="T12" fmla="*/ 2147483646 w 1276"/>
              <a:gd name="T13" fmla="*/ 2147483646 h 933"/>
              <a:gd name="T14" fmla="*/ 2147483646 w 1276"/>
              <a:gd name="T15" fmla="*/ 2147483646 h 933"/>
              <a:gd name="T16" fmla="*/ 2147483646 w 1276"/>
              <a:gd name="T17" fmla="*/ 2147483646 h 933"/>
              <a:gd name="T18" fmla="*/ 2147483646 w 1276"/>
              <a:gd name="T19" fmla="*/ 0 h 933"/>
              <a:gd name="T20" fmla="*/ 2147483646 w 1276"/>
              <a:gd name="T21" fmla="*/ 2147483646 h 933"/>
              <a:gd name="T22" fmla="*/ 2147483646 w 1276"/>
              <a:gd name="T23" fmla="*/ 2147483646 h 933"/>
              <a:gd name="T24" fmla="*/ 2147483646 w 1276"/>
              <a:gd name="T25" fmla="*/ 2147483646 h 933"/>
              <a:gd name="T26" fmla="*/ 2147483646 w 1276"/>
              <a:gd name="T27" fmla="*/ 2147483646 h 933"/>
              <a:gd name="T28" fmla="*/ 2147483646 w 1276"/>
              <a:gd name="T29" fmla="*/ 2147483646 h 933"/>
              <a:gd name="T30" fmla="*/ 2147483646 w 1276"/>
              <a:gd name="T31" fmla="*/ 2147483646 h 933"/>
              <a:gd name="T32" fmla="*/ 2147483646 w 1276"/>
              <a:gd name="T33" fmla="*/ 2147483646 h 933"/>
              <a:gd name="T34" fmla="*/ 2147483646 w 1276"/>
              <a:gd name="T35" fmla="*/ 2147483646 h 933"/>
              <a:gd name="T36" fmla="*/ 2147483646 w 1276"/>
              <a:gd name="T37" fmla="*/ 2147483646 h 933"/>
              <a:gd name="T38" fmla="*/ 2147483646 w 1276"/>
              <a:gd name="T39" fmla="*/ 2147483646 h 933"/>
              <a:gd name="T40" fmla="*/ 2147483646 w 1276"/>
              <a:gd name="T41" fmla="*/ 2147483646 h 933"/>
              <a:gd name="T42" fmla="*/ 2147483646 w 1276"/>
              <a:gd name="T43" fmla="*/ 2147483646 h 933"/>
              <a:gd name="T44" fmla="*/ 2147483646 w 1276"/>
              <a:gd name="T45" fmla="*/ 2147483646 h 933"/>
              <a:gd name="T46" fmla="*/ 2147483646 w 1276"/>
              <a:gd name="T47" fmla="*/ 2147483646 h 933"/>
              <a:gd name="T48" fmla="*/ 2147483646 w 1276"/>
              <a:gd name="T49" fmla="*/ 2147483646 h 933"/>
              <a:gd name="T50" fmla="*/ 2147483646 w 1276"/>
              <a:gd name="T51" fmla="*/ 2147483646 h 933"/>
              <a:gd name="T52" fmla="*/ 2147483646 w 1276"/>
              <a:gd name="T53" fmla="*/ 2147483646 h 933"/>
              <a:gd name="T54" fmla="*/ 2147483646 w 1276"/>
              <a:gd name="T55" fmla="*/ 2147483646 h 933"/>
              <a:gd name="T56" fmla="*/ 2147483646 w 1276"/>
              <a:gd name="T57" fmla="*/ 2147483646 h 933"/>
              <a:gd name="T58" fmla="*/ 2147483646 w 1276"/>
              <a:gd name="T59" fmla="*/ 2147483646 h 933"/>
              <a:gd name="T60" fmla="*/ 2147483646 w 1276"/>
              <a:gd name="T61" fmla="*/ 2147483646 h 933"/>
              <a:gd name="T62" fmla="*/ 2147483646 w 1276"/>
              <a:gd name="T63" fmla="*/ 2147483646 h 933"/>
              <a:gd name="T64" fmla="*/ 2147483646 w 1276"/>
              <a:gd name="T65" fmla="*/ 2147483646 h 933"/>
              <a:gd name="T66" fmla="*/ 2147483646 w 1276"/>
              <a:gd name="T67" fmla="*/ 2147483646 h 933"/>
              <a:gd name="T68" fmla="*/ 2147483646 w 1276"/>
              <a:gd name="T69" fmla="*/ 2147483646 h 933"/>
              <a:gd name="T70" fmla="*/ 2147483646 w 1276"/>
              <a:gd name="T71" fmla="*/ 2147483646 h 933"/>
              <a:gd name="T72" fmla="*/ 2147483646 w 1276"/>
              <a:gd name="T73" fmla="*/ 2147483646 h 933"/>
              <a:gd name="T74" fmla="*/ 2147483646 w 1276"/>
              <a:gd name="T75" fmla="*/ 2147483646 h 933"/>
              <a:gd name="T76" fmla="*/ 2147483646 w 1276"/>
              <a:gd name="T77" fmla="*/ 2147483646 h 933"/>
              <a:gd name="T78" fmla="*/ 2147483646 w 1276"/>
              <a:gd name="T79" fmla="*/ 2147483646 h 933"/>
              <a:gd name="T80" fmla="*/ 2147483646 w 1276"/>
              <a:gd name="T81" fmla="*/ 2147483646 h 933"/>
              <a:gd name="T82" fmla="*/ 2147483646 w 1276"/>
              <a:gd name="T83" fmla="*/ 2147483646 h 933"/>
              <a:gd name="T84" fmla="*/ 2147483646 w 1276"/>
              <a:gd name="T85" fmla="*/ 2147483646 h 933"/>
              <a:gd name="T86" fmla="*/ 2147483646 w 1276"/>
              <a:gd name="T87" fmla="*/ 2147483646 h 933"/>
              <a:gd name="T88" fmla="*/ 2147483646 w 1276"/>
              <a:gd name="T89" fmla="*/ 2147483646 h 933"/>
              <a:gd name="T90" fmla="*/ 2147483646 w 1276"/>
              <a:gd name="T91" fmla="*/ 2147483646 h 933"/>
              <a:gd name="T92" fmla="*/ 2147483646 w 1276"/>
              <a:gd name="T93" fmla="*/ 2147483646 h 933"/>
              <a:gd name="T94" fmla="*/ 2147483646 w 1276"/>
              <a:gd name="T95" fmla="*/ 2147483646 h 933"/>
              <a:gd name="T96" fmla="*/ 2147483646 w 1276"/>
              <a:gd name="T97" fmla="*/ 2147483646 h 933"/>
              <a:gd name="T98" fmla="*/ 2147483646 w 1276"/>
              <a:gd name="T99" fmla="*/ 2147483646 h 933"/>
              <a:gd name="T100" fmla="*/ 2147483646 w 1276"/>
              <a:gd name="T101" fmla="*/ 2147483646 h 933"/>
              <a:gd name="T102" fmla="*/ 2147483646 w 1276"/>
              <a:gd name="T103" fmla="*/ 2147483646 h 933"/>
              <a:gd name="T104" fmla="*/ 2147483646 w 1276"/>
              <a:gd name="T105" fmla="*/ 2147483646 h 933"/>
              <a:gd name="T106" fmla="*/ 2147483646 w 1276"/>
              <a:gd name="T107" fmla="*/ 2147483646 h 933"/>
              <a:gd name="T108" fmla="*/ 2147483646 w 1276"/>
              <a:gd name="T109" fmla="*/ 2147483646 h 933"/>
              <a:gd name="T110" fmla="*/ 2147483646 w 1276"/>
              <a:gd name="T111" fmla="*/ 2147483646 h 933"/>
              <a:gd name="T112" fmla="*/ 0 w 1276"/>
              <a:gd name="T113" fmla="*/ 2147483646 h 933"/>
              <a:gd name="T114" fmla="*/ 2147483646 w 1276"/>
              <a:gd name="T115" fmla="*/ 2147483646 h 933"/>
              <a:gd name="T116" fmla="*/ 2147483646 w 1276"/>
              <a:gd name="T117" fmla="*/ 2147483646 h 9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933"/>
              <a:gd name="T179" fmla="*/ 1276 w 1276"/>
              <a:gd name="T180" fmla="*/ 933 h 9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77" y="374"/>
                </a:lnTo>
                <a:lnTo>
                  <a:pt x="569" y="377"/>
                </a:lnTo>
                <a:lnTo>
                  <a:pt x="562" y="379"/>
                </a:lnTo>
                <a:lnTo>
                  <a:pt x="557" y="384"/>
                </a:lnTo>
                <a:lnTo>
                  <a:pt x="552" y="391"/>
                </a:lnTo>
                <a:lnTo>
                  <a:pt x="548" y="399"/>
                </a:lnTo>
                <a:lnTo>
                  <a:pt x="548" y="406"/>
                </a:lnTo>
                <a:lnTo>
                  <a:pt x="548" y="413"/>
                </a:lnTo>
                <a:lnTo>
                  <a:pt x="552" y="420"/>
                </a:lnTo>
                <a:lnTo>
                  <a:pt x="552" y="423"/>
                </a:lnTo>
                <a:lnTo>
                  <a:pt x="538" y="425"/>
                </a:lnTo>
                <a:lnTo>
                  <a:pt x="538" y="430"/>
                </a:lnTo>
                <a:lnTo>
                  <a:pt x="548" y="430"/>
                </a:lnTo>
                <a:lnTo>
                  <a:pt x="550" y="491"/>
                </a:lnTo>
                <a:lnTo>
                  <a:pt x="519" y="491"/>
                </a:lnTo>
                <a:lnTo>
                  <a:pt x="509"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50"/>
                </a:lnTo>
                <a:lnTo>
                  <a:pt x="37" y="355"/>
                </a:lnTo>
                <a:lnTo>
                  <a:pt x="22" y="360"/>
                </a:lnTo>
                <a:lnTo>
                  <a:pt x="8" y="369"/>
                </a:lnTo>
                <a:lnTo>
                  <a:pt x="0" y="374"/>
                </a:lnTo>
                <a:lnTo>
                  <a:pt x="0" y="933"/>
                </a:lnTo>
                <a:lnTo>
                  <a:pt x="1276" y="933"/>
                </a:lnTo>
                <a:lnTo>
                  <a:pt x="1276" y="739"/>
                </a:lnTo>
                <a:lnTo>
                  <a:pt x="1233" y="739"/>
                </a:lnTo>
                <a:lnTo>
                  <a:pt x="1233" y="7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48" name="Freeform 14"/>
          <p:cNvSpPr>
            <a:spLocks noEditPoints="1"/>
          </p:cNvSpPr>
          <p:nvPr/>
        </p:nvSpPr>
        <p:spPr bwMode="auto">
          <a:xfrm>
            <a:off x="8129588" y="4357688"/>
            <a:ext cx="2035175" cy="2505075"/>
          </a:xfrm>
          <a:custGeom>
            <a:avLst/>
            <a:gdLst>
              <a:gd name="T0" fmla="*/ 2147483646 w 1281"/>
              <a:gd name="T1" fmla="*/ 2147483646 h 1576"/>
              <a:gd name="T2" fmla="*/ 2147483646 w 1281"/>
              <a:gd name="T3" fmla="*/ 2147483646 h 1576"/>
              <a:gd name="T4" fmla="*/ 2147483646 w 1281"/>
              <a:gd name="T5" fmla="*/ 2147483646 h 1576"/>
              <a:gd name="T6" fmla="*/ 2147483646 w 1281"/>
              <a:gd name="T7" fmla="*/ 2147483646 h 1576"/>
              <a:gd name="T8" fmla="*/ 2147483646 w 1281"/>
              <a:gd name="T9" fmla="*/ 2147483646 h 1576"/>
              <a:gd name="T10" fmla="*/ 2147483646 w 1281"/>
              <a:gd name="T11" fmla="*/ 2147483646 h 1576"/>
              <a:gd name="T12" fmla="*/ 2147483646 w 1281"/>
              <a:gd name="T13" fmla="*/ 2147483646 h 1576"/>
              <a:gd name="T14" fmla="*/ 2147483646 w 1281"/>
              <a:gd name="T15" fmla="*/ 2147483646 h 1576"/>
              <a:gd name="T16" fmla="*/ 2147483646 w 1281"/>
              <a:gd name="T17" fmla="*/ 2147483646 h 1576"/>
              <a:gd name="T18" fmla="*/ 2147483646 w 1281"/>
              <a:gd name="T19" fmla="*/ 2147483646 h 1576"/>
              <a:gd name="T20" fmla="*/ 2147483646 w 1281"/>
              <a:gd name="T21" fmla="*/ 2147483646 h 1576"/>
              <a:gd name="T22" fmla="*/ 2147483646 w 1281"/>
              <a:gd name="T23" fmla="*/ 2147483646 h 1576"/>
              <a:gd name="T24" fmla="*/ 2147483646 w 1281"/>
              <a:gd name="T25" fmla="*/ 2147483646 h 1576"/>
              <a:gd name="T26" fmla="*/ 2147483646 w 1281"/>
              <a:gd name="T27" fmla="*/ 2147483646 h 1576"/>
              <a:gd name="T28" fmla="*/ 2147483646 w 1281"/>
              <a:gd name="T29" fmla="*/ 2147483646 h 1576"/>
              <a:gd name="T30" fmla="*/ 2147483646 w 1281"/>
              <a:gd name="T31" fmla="*/ 2147483646 h 1576"/>
              <a:gd name="T32" fmla="*/ 2147483646 w 1281"/>
              <a:gd name="T33" fmla="*/ 2147483646 h 1576"/>
              <a:gd name="T34" fmla="*/ 2147483646 w 1281"/>
              <a:gd name="T35" fmla="*/ 2147483646 h 1576"/>
              <a:gd name="T36" fmla="*/ 2147483646 w 1281"/>
              <a:gd name="T37" fmla="*/ 2147483646 h 1576"/>
              <a:gd name="T38" fmla="*/ 2147483646 w 1281"/>
              <a:gd name="T39" fmla="*/ 0 h 1576"/>
              <a:gd name="T40" fmla="*/ 2147483646 w 1281"/>
              <a:gd name="T41" fmla="*/ 2147483646 h 1576"/>
              <a:gd name="T42" fmla="*/ 2147483646 w 1281"/>
              <a:gd name="T43" fmla="*/ 2147483646 h 1576"/>
              <a:gd name="T44" fmla="*/ 2147483646 w 1281"/>
              <a:gd name="T45" fmla="*/ 2147483646 h 1576"/>
              <a:gd name="T46" fmla="*/ 2147483646 w 1281"/>
              <a:gd name="T47" fmla="*/ 2147483646 h 1576"/>
              <a:gd name="T48" fmla="*/ 2147483646 w 1281"/>
              <a:gd name="T49" fmla="*/ 2147483646 h 1576"/>
              <a:gd name="T50" fmla="*/ 2147483646 w 1281"/>
              <a:gd name="T51" fmla="*/ 2147483646 h 1576"/>
              <a:gd name="T52" fmla="*/ 2147483646 w 1281"/>
              <a:gd name="T53" fmla="*/ 2147483646 h 1576"/>
              <a:gd name="T54" fmla="*/ 2147483646 w 1281"/>
              <a:gd name="T55" fmla="*/ 2147483646 h 1576"/>
              <a:gd name="T56" fmla="*/ 2147483646 w 1281"/>
              <a:gd name="T57" fmla="*/ 2147483646 h 1576"/>
              <a:gd name="T58" fmla="*/ 2147483646 w 1281"/>
              <a:gd name="T59" fmla="*/ 2147483646 h 1576"/>
              <a:gd name="T60" fmla="*/ 2147483646 w 1281"/>
              <a:gd name="T61" fmla="*/ 2147483646 h 1576"/>
              <a:gd name="T62" fmla="*/ 2147483646 w 1281"/>
              <a:gd name="T63" fmla="*/ 2147483646 h 1576"/>
              <a:gd name="T64" fmla="*/ 2147483646 w 1281"/>
              <a:gd name="T65" fmla="*/ 2147483646 h 1576"/>
              <a:gd name="T66" fmla="*/ 2147483646 w 1281"/>
              <a:gd name="T67" fmla="*/ 2147483646 h 1576"/>
              <a:gd name="T68" fmla="*/ 2147483646 w 1281"/>
              <a:gd name="T69" fmla="*/ 2147483646 h 1576"/>
              <a:gd name="T70" fmla="*/ 2147483646 w 1281"/>
              <a:gd name="T71" fmla="*/ 2147483646 h 1576"/>
              <a:gd name="T72" fmla="*/ 2147483646 w 1281"/>
              <a:gd name="T73" fmla="*/ 2147483646 h 1576"/>
              <a:gd name="T74" fmla="*/ 2147483646 w 1281"/>
              <a:gd name="T75" fmla="*/ 2147483646 h 1576"/>
              <a:gd name="T76" fmla="*/ 2147483646 w 1281"/>
              <a:gd name="T77" fmla="*/ 2147483646 h 1576"/>
              <a:gd name="T78" fmla="*/ 2147483646 w 1281"/>
              <a:gd name="T79" fmla="*/ 2147483646 h 1576"/>
              <a:gd name="T80" fmla="*/ 2147483646 w 1281"/>
              <a:gd name="T81" fmla="*/ 2147483646 h 1576"/>
              <a:gd name="T82" fmla="*/ 2147483646 w 1281"/>
              <a:gd name="T83" fmla="*/ 2147483646 h 1576"/>
              <a:gd name="T84" fmla="*/ 2147483646 w 1281"/>
              <a:gd name="T85" fmla="*/ 2147483646 h 1576"/>
              <a:gd name="T86" fmla="*/ 2147483646 w 1281"/>
              <a:gd name="T87" fmla="*/ 2147483646 h 1576"/>
              <a:gd name="T88" fmla="*/ 2147483646 w 1281"/>
              <a:gd name="T89" fmla="*/ 2147483646 h 1576"/>
              <a:gd name="T90" fmla="*/ 2147483646 w 1281"/>
              <a:gd name="T91" fmla="*/ 2147483646 h 1576"/>
              <a:gd name="T92" fmla="*/ 2147483646 w 1281"/>
              <a:gd name="T93" fmla="*/ 2147483646 h 1576"/>
              <a:gd name="T94" fmla="*/ 2147483646 w 1281"/>
              <a:gd name="T95" fmla="*/ 2147483646 h 1576"/>
              <a:gd name="T96" fmla="*/ 2147483646 w 1281"/>
              <a:gd name="T97" fmla="*/ 2147483646 h 1576"/>
              <a:gd name="T98" fmla="*/ 2147483646 w 1281"/>
              <a:gd name="T99" fmla="*/ 2147483646 h 1576"/>
              <a:gd name="T100" fmla="*/ 2147483646 w 1281"/>
              <a:gd name="T101" fmla="*/ 2147483646 h 1576"/>
              <a:gd name="T102" fmla="*/ 2147483646 w 1281"/>
              <a:gd name="T103" fmla="*/ 2147483646 h 1576"/>
              <a:gd name="T104" fmla="*/ 2147483646 w 1281"/>
              <a:gd name="T105" fmla="*/ 2147483646 h 1576"/>
              <a:gd name="T106" fmla="*/ 2147483646 w 1281"/>
              <a:gd name="T107" fmla="*/ 2147483646 h 1576"/>
              <a:gd name="T108" fmla="*/ 2147483646 w 1281"/>
              <a:gd name="T109" fmla="*/ 2147483646 h 1576"/>
              <a:gd name="T110" fmla="*/ 2147483646 w 1281"/>
              <a:gd name="T111" fmla="*/ 2147483646 h 1576"/>
              <a:gd name="T112" fmla="*/ 2147483646 w 1281"/>
              <a:gd name="T113" fmla="*/ 2147483646 h 1576"/>
              <a:gd name="T114" fmla="*/ 2147483646 w 1281"/>
              <a:gd name="T115" fmla="*/ 2147483646 h 1576"/>
              <a:gd name="T116" fmla="*/ 2147483646 w 1281"/>
              <a:gd name="T117" fmla="*/ 2147483646 h 1576"/>
              <a:gd name="T118" fmla="*/ 2147483646 w 1281"/>
              <a:gd name="T119" fmla="*/ 2147483646 h 1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81"/>
              <a:gd name="T181" fmla="*/ 0 h 1576"/>
              <a:gd name="T182" fmla="*/ 1281 w 1281"/>
              <a:gd name="T183" fmla="*/ 1576 h 15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5"/>
                </a:lnTo>
                <a:lnTo>
                  <a:pt x="884" y="143"/>
                </a:lnTo>
                <a:lnTo>
                  <a:pt x="882" y="143"/>
                </a:lnTo>
                <a:lnTo>
                  <a:pt x="882" y="89"/>
                </a:lnTo>
                <a:lnTo>
                  <a:pt x="879" y="89"/>
                </a:lnTo>
                <a:lnTo>
                  <a:pt x="879" y="111"/>
                </a:lnTo>
                <a:lnTo>
                  <a:pt x="877" y="111"/>
                </a:lnTo>
                <a:lnTo>
                  <a:pt x="877" y="143"/>
                </a:lnTo>
                <a:lnTo>
                  <a:pt x="877" y="145"/>
                </a:lnTo>
                <a:lnTo>
                  <a:pt x="877" y="150"/>
                </a:lnTo>
                <a:lnTo>
                  <a:pt x="795" y="150"/>
                </a:lnTo>
                <a:lnTo>
                  <a:pt x="795" y="114"/>
                </a:lnTo>
                <a:lnTo>
                  <a:pt x="795" y="111"/>
                </a:lnTo>
                <a:lnTo>
                  <a:pt x="792" y="111"/>
                </a:lnTo>
                <a:lnTo>
                  <a:pt x="792" y="89"/>
                </a:lnTo>
                <a:lnTo>
                  <a:pt x="790" y="89"/>
                </a:lnTo>
                <a:lnTo>
                  <a:pt x="790" y="145"/>
                </a:lnTo>
                <a:lnTo>
                  <a:pt x="787" y="145"/>
                </a:lnTo>
                <a:lnTo>
                  <a:pt x="787" y="150"/>
                </a:lnTo>
                <a:lnTo>
                  <a:pt x="710" y="150"/>
                </a:lnTo>
                <a:lnTo>
                  <a:pt x="710" y="114"/>
                </a:lnTo>
                <a:lnTo>
                  <a:pt x="705" y="114"/>
                </a:lnTo>
                <a:lnTo>
                  <a:pt x="705" y="145"/>
                </a:lnTo>
                <a:lnTo>
                  <a:pt x="705" y="89"/>
                </a:lnTo>
                <a:lnTo>
                  <a:pt x="703" y="89"/>
                </a:lnTo>
                <a:lnTo>
                  <a:pt x="700" y="89"/>
                </a:lnTo>
                <a:lnTo>
                  <a:pt x="700" y="145"/>
                </a:lnTo>
                <a:lnTo>
                  <a:pt x="698" y="145"/>
                </a:lnTo>
                <a:lnTo>
                  <a:pt x="698" y="150"/>
                </a:lnTo>
                <a:lnTo>
                  <a:pt x="623" y="153"/>
                </a:lnTo>
                <a:lnTo>
                  <a:pt x="623" y="114"/>
                </a:lnTo>
                <a:lnTo>
                  <a:pt x="618" y="114"/>
                </a:lnTo>
                <a:lnTo>
                  <a:pt x="618" y="153"/>
                </a:lnTo>
                <a:lnTo>
                  <a:pt x="615" y="153"/>
                </a:lnTo>
                <a:lnTo>
                  <a:pt x="615" y="148"/>
                </a:lnTo>
                <a:lnTo>
                  <a:pt x="615" y="145"/>
                </a:lnTo>
                <a:lnTo>
                  <a:pt x="615" y="92"/>
                </a:lnTo>
                <a:lnTo>
                  <a:pt x="615" y="89"/>
                </a:lnTo>
                <a:lnTo>
                  <a:pt x="611" y="89"/>
                </a:lnTo>
                <a:lnTo>
                  <a:pt x="611" y="145"/>
                </a:lnTo>
                <a:lnTo>
                  <a:pt x="608" y="145"/>
                </a:lnTo>
                <a:lnTo>
                  <a:pt x="608" y="153"/>
                </a:lnTo>
                <a:lnTo>
                  <a:pt x="536" y="153"/>
                </a:lnTo>
                <a:lnTo>
                  <a:pt x="536" y="114"/>
                </a:lnTo>
                <a:lnTo>
                  <a:pt x="533" y="114"/>
                </a:lnTo>
                <a:lnTo>
                  <a:pt x="533" y="153"/>
                </a:lnTo>
                <a:lnTo>
                  <a:pt x="528" y="153"/>
                </a:lnTo>
                <a:lnTo>
                  <a:pt x="528" y="148"/>
                </a:lnTo>
                <a:lnTo>
                  <a:pt x="526" y="145"/>
                </a:lnTo>
                <a:lnTo>
                  <a:pt x="526" y="2"/>
                </a:lnTo>
                <a:lnTo>
                  <a:pt x="526" y="0"/>
                </a:lnTo>
                <a:lnTo>
                  <a:pt x="521" y="0"/>
                </a:lnTo>
                <a:lnTo>
                  <a:pt x="521" y="92"/>
                </a:lnTo>
                <a:lnTo>
                  <a:pt x="521" y="145"/>
                </a:lnTo>
                <a:lnTo>
                  <a:pt x="521" y="187"/>
                </a:lnTo>
                <a:lnTo>
                  <a:pt x="511" y="189"/>
                </a:lnTo>
                <a:lnTo>
                  <a:pt x="509" y="189"/>
                </a:lnTo>
                <a:lnTo>
                  <a:pt x="499" y="189"/>
                </a:lnTo>
                <a:lnTo>
                  <a:pt x="490" y="189"/>
                </a:lnTo>
                <a:lnTo>
                  <a:pt x="487" y="189"/>
                </a:lnTo>
                <a:lnTo>
                  <a:pt x="477" y="189"/>
                </a:lnTo>
                <a:lnTo>
                  <a:pt x="468" y="191"/>
                </a:lnTo>
                <a:lnTo>
                  <a:pt x="465" y="191"/>
                </a:lnTo>
                <a:lnTo>
                  <a:pt x="456" y="191"/>
                </a:lnTo>
                <a:lnTo>
                  <a:pt x="448" y="191"/>
                </a:lnTo>
                <a:lnTo>
                  <a:pt x="446" y="191"/>
                </a:lnTo>
                <a:lnTo>
                  <a:pt x="439" y="194"/>
                </a:lnTo>
                <a:lnTo>
                  <a:pt x="429" y="194"/>
                </a:lnTo>
                <a:lnTo>
                  <a:pt x="419" y="196"/>
                </a:lnTo>
                <a:lnTo>
                  <a:pt x="412" y="196"/>
                </a:lnTo>
                <a:lnTo>
                  <a:pt x="405" y="199"/>
                </a:lnTo>
                <a:lnTo>
                  <a:pt x="398" y="199"/>
                </a:lnTo>
                <a:lnTo>
                  <a:pt x="395" y="199"/>
                </a:lnTo>
                <a:lnTo>
                  <a:pt x="390" y="201"/>
                </a:lnTo>
                <a:lnTo>
                  <a:pt x="383" y="201"/>
                </a:lnTo>
                <a:lnTo>
                  <a:pt x="376" y="204"/>
                </a:lnTo>
                <a:lnTo>
                  <a:pt x="366" y="206"/>
                </a:lnTo>
                <a:lnTo>
                  <a:pt x="356" y="208"/>
                </a:lnTo>
                <a:lnTo>
                  <a:pt x="354" y="208"/>
                </a:lnTo>
                <a:lnTo>
                  <a:pt x="349" y="211"/>
                </a:lnTo>
                <a:lnTo>
                  <a:pt x="347" y="213"/>
                </a:lnTo>
                <a:lnTo>
                  <a:pt x="344" y="213"/>
                </a:lnTo>
                <a:lnTo>
                  <a:pt x="342" y="216"/>
                </a:lnTo>
                <a:lnTo>
                  <a:pt x="339" y="218"/>
                </a:lnTo>
                <a:lnTo>
                  <a:pt x="342" y="216"/>
                </a:lnTo>
                <a:lnTo>
                  <a:pt x="339" y="218"/>
                </a:lnTo>
                <a:lnTo>
                  <a:pt x="337" y="221"/>
                </a:lnTo>
                <a:lnTo>
                  <a:pt x="337" y="223"/>
                </a:lnTo>
                <a:lnTo>
                  <a:pt x="337" y="225"/>
                </a:lnTo>
                <a:lnTo>
                  <a:pt x="339" y="228"/>
                </a:lnTo>
                <a:lnTo>
                  <a:pt x="337" y="225"/>
                </a:lnTo>
                <a:lnTo>
                  <a:pt x="337" y="223"/>
                </a:lnTo>
                <a:lnTo>
                  <a:pt x="337" y="225"/>
                </a:lnTo>
                <a:lnTo>
                  <a:pt x="337" y="228"/>
                </a:lnTo>
                <a:lnTo>
                  <a:pt x="337" y="230"/>
                </a:lnTo>
                <a:lnTo>
                  <a:pt x="339" y="230"/>
                </a:lnTo>
                <a:lnTo>
                  <a:pt x="339" y="233"/>
                </a:lnTo>
                <a:lnTo>
                  <a:pt x="342" y="233"/>
                </a:lnTo>
                <a:lnTo>
                  <a:pt x="342" y="235"/>
                </a:lnTo>
                <a:lnTo>
                  <a:pt x="344" y="238"/>
                </a:lnTo>
                <a:lnTo>
                  <a:pt x="347" y="238"/>
                </a:lnTo>
                <a:lnTo>
                  <a:pt x="349" y="238"/>
                </a:lnTo>
                <a:lnTo>
                  <a:pt x="352" y="240"/>
                </a:lnTo>
                <a:lnTo>
                  <a:pt x="356" y="242"/>
                </a:lnTo>
                <a:lnTo>
                  <a:pt x="359" y="242"/>
                </a:lnTo>
                <a:lnTo>
                  <a:pt x="364" y="245"/>
                </a:lnTo>
                <a:lnTo>
                  <a:pt x="368" y="245"/>
                </a:lnTo>
                <a:lnTo>
                  <a:pt x="373" y="247"/>
                </a:lnTo>
                <a:lnTo>
                  <a:pt x="378" y="247"/>
                </a:lnTo>
                <a:lnTo>
                  <a:pt x="381" y="247"/>
                </a:lnTo>
                <a:lnTo>
                  <a:pt x="385" y="250"/>
                </a:lnTo>
                <a:lnTo>
                  <a:pt x="390"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71"/>
                </a:lnTo>
                <a:lnTo>
                  <a:pt x="398" y="374"/>
                </a:lnTo>
                <a:lnTo>
                  <a:pt x="398" y="376"/>
                </a:lnTo>
                <a:lnTo>
                  <a:pt x="402" y="381"/>
                </a:lnTo>
                <a:lnTo>
                  <a:pt x="402" y="400"/>
                </a:lnTo>
                <a:lnTo>
                  <a:pt x="398" y="403"/>
                </a:lnTo>
                <a:lnTo>
                  <a:pt x="398" y="412"/>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52" y="228"/>
                </a:lnTo>
                <a:lnTo>
                  <a:pt x="344" y="225"/>
                </a:lnTo>
                <a:lnTo>
                  <a:pt x="342" y="225"/>
                </a:lnTo>
                <a:lnTo>
                  <a:pt x="342" y="223"/>
                </a:lnTo>
                <a:lnTo>
                  <a:pt x="342" y="225"/>
                </a:lnTo>
                <a:close/>
                <a:moveTo>
                  <a:pt x="342" y="228"/>
                </a:moveTo>
                <a:lnTo>
                  <a:pt x="342" y="228"/>
                </a:lnTo>
                <a:lnTo>
                  <a:pt x="339" y="228"/>
                </a:lnTo>
                <a:lnTo>
                  <a:pt x="342" y="228"/>
                </a:lnTo>
                <a:lnTo>
                  <a:pt x="361" y="233"/>
                </a:lnTo>
                <a:lnTo>
                  <a:pt x="342" y="228"/>
                </a:lnTo>
                <a:close/>
                <a:moveTo>
                  <a:pt x="410" y="199"/>
                </a:moveTo>
                <a:lnTo>
                  <a:pt x="410" y="201"/>
                </a:lnTo>
                <a:lnTo>
                  <a:pt x="410" y="199"/>
                </a:lnTo>
                <a:close/>
                <a:moveTo>
                  <a:pt x="414" y="208"/>
                </a:move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6"/>
                </a:lnTo>
                <a:lnTo>
                  <a:pt x="431" y="206"/>
                </a:lnTo>
                <a:lnTo>
                  <a:pt x="429" y="2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49" name="Freeform 15"/>
          <p:cNvSpPr/>
          <p:nvPr/>
        </p:nvSpPr>
        <p:spPr bwMode="auto">
          <a:xfrm>
            <a:off x="6099175" y="4965700"/>
            <a:ext cx="2030413" cy="1897063"/>
          </a:xfrm>
          <a:custGeom>
            <a:avLst/>
            <a:gdLst>
              <a:gd name="T0" fmla="*/ 2147483646 w 1278"/>
              <a:gd name="T1" fmla="*/ 2147483646 h 1193"/>
              <a:gd name="T2" fmla="*/ 2147483646 w 1278"/>
              <a:gd name="T3" fmla="*/ 2147483646 h 1193"/>
              <a:gd name="T4" fmla="*/ 2147483646 w 1278"/>
              <a:gd name="T5" fmla="*/ 2147483646 h 1193"/>
              <a:gd name="T6" fmla="*/ 2147483646 w 1278"/>
              <a:gd name="T7" fmla="*/ 2147483646 h 1193"/>
              <a:gd name="T8" fmla="*/ 2147483646 w 1278"/>
              <a:gd name="T9" fmla="*/ 2147483646 h 1193"/>
              <a:gd name="T10" fmla="*/ 2147483646 w 1278"/>
              <a:gd name="T11" fmla="*/ 2147483646 h 1193"/>
              <a:gd name="T12" fmla="*/ 2147483646 w 1278"/>
              <a:gd name="T13" fmla="*/ 2147483646 h 1193"/>
              <a:gd name="T14" fmla="*/ 2147483646 w 1278"/>
              <a:gd name="T15" fmla="*/ 2147483646 h 1193"/>
              <a:gd name="T16" fmla="*/ 2147483646 w 1278"/>
              <a:gd name="T17" fmla="*/ 2147483646 h 1193"/>
              <a:gd name="T18" fmla="*/ 2147483646 w 1278"/>
              <a:gd name="T19" fmla="*/ 2147483646 h 1193"/>
              <a:gd name="T20" fmla="*/ 2147483646 w 1278"/>
              <a:gd name="T21" fmla="*/ 2147483646 h 1193"/>
              <a:gd name="T22" fmla="*/ 2147483646 w 1278"/>
              <a:gd name="T23" fmla="*/ 2147483646 h 1193"/>
              <a:gd name="T24" fmla="*/ 2147483646 w 1278"/>
              <a:gd name="T25" fmla="*/ 2147483646 h 1193"/>
              <a:gd name="T26" fmla="*/ 2147483646 w 1278"/>
              <a:gd name="T27" fmla="*/ 2147483646 h 1193"/>
              <a:gd name="T28" fmla="*/ 2147483646 w 1278"/>
              <a:gd name="T29" fmla="*/ 2147483646 h 1193"/>
              <a:gd name="T30" fmla="*/ 2147483646 w 1278"/>
              <a:gd name="T31" fmla="*/ 2147483646 h 1193"/>
              <a:gd name="T32" fmla="*/ 2147483646 w 1278"/>
              <a:gd name="T33" fmla="*/ 2147483646 h 1193"/>
              <a:gd name="T34" fmla="*/ 2147483646 w 1278"/>
              <a:gd name="T35" fmla="*/ 2147483646 h 1193"/>
              <a:gd name="T36" fmla="*/ 2147483646 w 1278"/>
              <a:gd name="T37" fmla="*/ 2147483646 h 1193"/>
              <a:gd name="T38" fmla="*/ 2147483646 w 1278"/>
              <a:gd name="T39" fmla="*/ 2147483646 h 1193"/>
              <a:gd name="T40" fmla="*/ 2147483646 w 1278"/>
              <a:gd name="T41" fmla="*/ 2147483646 h 1193"/>
              <a:gd name="T42" fmla="*/ 2147483646 w 1278"/>
              <a:gd name="T43" fmla="*/ 2147483646 h 1193"/>
              <a:gd name="T44" fmla="*/ 2147483646 w 1278"/>
              <a:gd name="T45" fmla="*/ 2147483646 h 1193"/>
              <a:gd name="T46" fmla="*/ 2147483646 w 1278"/>
              <a:gd name="T47" fmla="*/ 2147483646 h 1193"/>
              <a:gd name="T48" fmla="*/ 2147483646 w 1278"/>
              <a:gd name="T49" fmla="*/ 2147483646 h 1193"/>
              <a:gd name="T50" fmla="*/ 2147483646 w 1278"/>
              <a:gd name="T51" fmla="*/ 2147483646 h 1193"/>
              <a:gd name="T52" fmla="*/ 2147483646 w 1278"/>
              <a:gd name="T53" fmla="*/ 2147483646 h 1193"/>
              <a:gd name="T54" fmla="*/ 2147483646 w 1278"/>
              <a:gd name="T55" fmla="*/ 2147483646 h 1193"/>
              <a:gd name="T56" fmla="*/ 2147483646 w 1278"/>
              <a:gd name="T57" fmla="*/ 2147483646 h 1193"/>
              <a:gd name="T58" fmla="*/ 2147483646 w 1278"/>
              <a:gd name="T59" fmla="*/ 2147483646 h 1193"/>
              <a:gd name="T60" fmla="*/ 2147483646 w 1278"/>
              <a:gd name="T61" fmla="*/ 2147483646 h 1193"/>
              <a:gd name="T62" fmla="*/ 2147483646 w 1278"/>
              <a:gd name="T63" fmla="*/ 2147483646 h 1193"/>
              <a:gd name="T64" fmla="*/ 2147483646 w 1278"/>
              <a:gd name="T65" fmla="*/ 2147483646 h 1193"/>
              <a:gd name="T66" fmla="*/ 2147483646 w 1278"/>
              <a:gd name="T67" fmla="*/ 2147483646 h 1193"/>
              <a:gd name="T68" fmla="*/ 2147483646 w 1278"/>
              <a:gd name="T69" fmla="*/ 2147483646 h 1193"/>
              <a:gd name="T70" fmla="*/ 2147483646 w 1278"/>
              <a:gd name="T71" fmla="*/ 2147483646 h 1193"/>
              <a:gd name="T72" fmla="*/ 2147483646 w 1278"/>
              <a:gd name="T73" fmla="*/ 2147483646 h 1193"/>
              <a:gd name="T74" fmla="*/ 2147483646 w 1278"/>
              <a:gd name="T75" fmla="*/ 2147483646 h 1193"/>
              <a:gd name="T76" fmla="*/ 2147483646 w 1278"/>
              <a:gd name="T77" fmla="*/ 2147483646 h 1193"/>
              <a:gd name="T78" fmla="*/ 2147483646 w 1278"/>
              <a:gd name="T79" fmla="*/ 2147483646 h 1193"/>
              <a:gd name="T80" fmla="*/ 2147483646 w 1278"/>
              <a:gd name="T81" fmla="*/ 2147483646 h 1193"/>
              <a:gd name="T82" fmla="*/ 2147483646 w 1278"/>
              <a:gd name="T83" fmla="*/ 2147483646 h 1193"/>
              <a:gd name="T84" fmla="*/ 2147483646 w 1278"/>
              <a:gd name="T85" fmla="*/ 2147483646 h 1193"/>
              <a:gd name="T86" fmla="*/ 2147483646 w 1278"/>
              <a:gd name="T87" fmla="*/ 2147483646 h 1193"/>
              <a:gd name="T88" fmla="*/ 2147483646 w 1278"/>
              <a:gd name="T89" fmla="*/ 2147483646 h 1193"/>
              <a:gd name="T90" fmla="*/ 2147483646 w 1278"/>
              <a:gd name="T91" fmla="*/ 2147483646 h 1193"/>
              <a:gd name="T92" fmla="*/ 2147483646 w 1278"/>
              <a:gd name="T93" fmla="*/ 2147483646 h 1193"/>
              <a:gd name="T94" fmla="*/ 2147483646 w 1278"/>
              <a:gd name="T95" fmla="*/ 2147483646 h 1193"/>
              <a:gd name="T96" fmla="*/ 2147483646 w 1278"/>
              <a:gd name="T97" fmla="*/ 2147483646 h 1193"/>
              <a:gd name="T98" fmla="*/ 2147483646 w 1278"/>
              <a:gd name="T99" fmla="*/ 2147483646 h 1193"/>
              <a:gd name="T100" fmla="*/ 2147483646 w 1278"/>
              <a:gd name="T101" fmla="*/ 2147483646 h 1193"/>
              <a:gd name="T102" fmla="*/ 2147483646 w 1278"/>
              <a:gd name="T103" fmla="*/ 2147483646 h 1193"/>
              <a:gd name="T104" fmla="*/ 2147483646 w 1278"/>
              <a:gd name="T105" fmla="*/ 2147483646 h 1193"/>
              <a:gd name="T106" fmla="*/ 2147483646 w 1278"/>
              <a:gd name="T107" fmla="*/ 2147483646 h 1193"/>
              <a:gd name="T108" fmla="*/ 2147483646 w 1278"/>
              <a:gd name="T109" fmla="*/ 2147483646 h 1193"/>
              <a:gd name="T110" fmla="*/ 2147483646 w 1278"/>
              <a:gd name="T111" fmla="*/ 2147483646 h 1193"/>
              <a:gd name="T112" fmla="*/ 2147483646 w 1278"/>
              <a:gd name="T113" fmla="*/ 2147483646 h 1193"/>
              <a:gd name="T114" fmla="*/ 2147483646 w 1278"/>
              <a:gd name="T115" fmla="*/ 2147483646 h 1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8"/>
              <a:gd name="T175" fmla="*/ 0 h 1193"/>
              <a:gd name="T176" fmla="*/ 1278 w 1278"/>
              <a:gd name="T177" fmla="*/ 1193 h 1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8" h="1193">
                <a:moveTo>
                  <a:pt x="12" y="306"/>
                </a:moveTo>
                <a:lnTo>
                  <a:pt x="0" y="304"/>
                </a:lnTo>
                <a:lnTo>
                  <a:pt x="0" y="1193"/>
                </a:lnTo>
                <a:lnTo>
                  <a:pt x="1278" y="1193"/>
                </a:lnTo>
                <a:lnTo>
                  <a:pt x="1278" y="836"/>
                </a:lnTo>
                <a:lnTo>
                  <a:pt x="1274" y="836"/>
                </a:lnTo>
                <a:lnTo>
                  <a:pt x="1274" y="819"/>
                </a:lnTo>
                <a:lnTo>
                  <a:pt x="1271" y="819"/>
                </a:lnTo>
                <a:lnTo>
                  <a:pt x="1269" y="819"/>
                </a:lnTo>
                <a:lnTo>
                  <a:pt x="1269" y="836"/>
                </a:lnTo>
                <a:lnTo>
                  <a:pt x="1257" y="836"/>
                </a:lnTo>
                <a:lnTo>
                  <a:pt x="1257" y="824"/>
                </a:lnTo>
                <a:lnTo>
                  <a:pt x="1252" y="821"/>
                </a:lnTo>
                <a:lnTo>
                  <a:pt x="1245" y="821"/>
                </a:lnTo>
                <a:lnTo>
                  <a:pt x="1245" y="807"/>
                </a:lnTo>
                <a:lnTo>
                  <a:pt x="1242" y="807"/>
                </a:lnTo>
                <a:lnTo>
                  <a:pt x="1240" y="807"/>
                </a:lnTo>
                <a:lnTo>
                  <a:pt x="1240" y="821"/>
                </a:lnTo>
                <a:lnTo>
                  <a:pt x="1220" y="821"/>
                </a:lnTo>
                <a:lnTo>
                  <a:pt x="1223" y="702"/>
                </a:lnTo>
                <a:lnTo>
                  <a:pt x="1206" y="700"/>
                </a:lnTo>
                <a:lnTo>
                  <a:pt x="1182" y="700"/>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2" y="807"/>
                </a:lnTo>
                <a:lnTo>
                  <a:pt x="862" y="824"/>
                </a:lnTo>
                <a:lnTo>
                  <a:pt x="855" y="824"/>
                </a:lnTo>
                <a:lnTo>
                  <a:pt x="850" y="826"/>
                </a:lnTo>
                <a:lnTo>
                  <a:pt x="850" y="838"/>
                </a:lnTo>
                <a:lnTo>
                  <a:pt x="835" y="838"/>
                </a:lnTo>
                <a:lnTo>
                  <a:pt x="833" y="819"/>
                </a:lnTo>
                <a:lnTo>
                  <a:pt x="830" y="819"/>
                </a:lnTo>
                <a:lnTo>
                  <a:pt x="828" y="819"/>
                </a:lnTo>
                <a:lnTo>
                  <a:pt x="828" y="838"/>
                </a:lnTo>
                <a:lnTo>
                  <a:pt x="818" y="838"/>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86" y="547"/>
                </a:lnTo>
                <a:lnTo>
                  <a:pt x="286" y="554"/>
                </a:lnTo>
                <a:lnTo>
                  <a:pt x="286" y="569"/>
                </a:lnTo>
                <a:lnTo>
                  <a:pt x="288" y="569"/>
                </a:lnTo>
                <a:lnTo>
                  <a:pt x="276" y="622"/>
                </a:lnTo>
                <a:lnTo>
                  <a:pt x="274" y="627"/>
                </a:lnTo>
                <a:lnTo>
                  <a:pt x="274" y="676"/>
                </a:lnTo>
                <a:lnTo>
                  <a:pt x="269" y="693"/>
                </a:lnTo>
                <a:lnTo>
                  <a:pt x="269" y="695"/>
                </a:lnTo>
                <a:lnTo>
                  <a:pt x="269" y="746"/>
                </a:lnTo>
                <a:lnTo>
                  <a:pt x="261" y="756"/>
                </a:lnTo>
                <a:lnTo>
                  <a:pt x="261" y="758"/>
                </a:lnTo>
                <a:lnTo>
                  <a:pt x="252" y="758"/>
                </a:lnTo>
                <a:lnTo>
                  <a:pt x="252" y="748"/>
                </a:lnTo>
                <a:lnTo>
                  <a:pt x="244" y="748"/>
                </a:lnTo>
                <a:lnTo>
                  <a:pt x="244" y="712"/>
                </a:lnTo>
                <a:lnTo>
                  <a:pt x="244" y="710"/>
                </a:lnTo>
                <a:lnTo>
                  <a:pt x="240" y="710"/>
                </a:lnTo>
                <a:lnTo>
                  <a:pt x="225" y="574"/>
                </a:lnTo>
                <a:lnTo>
                  <a:pt x="232" y="574"/>
                </a:lnTo>
                <a:lnTo>
                  <a:pt x="232" y="537"/>
                </a:lnTo>
                <a:lnTo>
                  <a:pt x="215" y="537"/>
                </a:lnTo>
                <a:lnTo>
                  <a:pt x="215" y="574"/>
                </a:lnTo>
                <a:lnTo>
                  <a:pt x="220" y="574"/>
                </a:lnTo>
                <a:lnTo>
                  <a:pt x="208" y="710"/>
                </a:lnTo>
                <a:lnTo>
                  <a:pt x="201" y="710"/>
                </a:lnTo>
                <a:lnTo>
                  <a:pt x="201" y="748"/>
                </a:lnTo>
                <a:lnTo>
                  <a:pt x="194" y="748"/>
                </a:lnTo>
                <a:lnTo>
                  <a:pt x="194" y="758"/>
                </a:lnTo>
                <a:lnTo>
                  <a:pt x="179" y="758"/>
                </a:lnTo>
                <a:lnTo>
                  <a:pt x="174" y="746"/>
                </a:lnTo>
                <a:lnTo>
                  <a:pt x="174" y="688"/>
                </a:lnTo>
                <a:lnTo>
                  <a:pt x="172" y="688"/>
                </a:lnTo>
                <a:lnTo>
                  <a:pt x="172" y="685"/>
                </a:lnTo>
                <a:lnTo>
                  <a:pt x="169" y="683"/>
                </a:lnTo>
                <a:lnTo>
                  <a:pt x="169" y="617"/>
                </a:lnTo>
                <a:lnTo>
                  <a:pt x="169" y="615"/>
                </a:lnTo>
                <a:lnTo>
                  <a:pt x="167" y="615"/>
                </a:lnTo>
                <a:lnTo>
                  <a:pt x="167" y="610"/>
                </a:lnTo>
                <a:lnTo>
                  <a:pt x="165" y="610"/>
                </a:lnTo>
                <a:lnTo>
                  <a:pt x="155" y="569"/>
                </a:lnTo>
                <a:lnTo>
                  <a:pt x="157" y="569"/>
                </a:lnTo>
                <a:lnTo>
                  <a:pt x="157" y="557"/>
                </a:lnTo>
                <a:lnTo>
                  <a:pt x="155" y="557"/>
                </a:lnTo>
                <a:lnTo>
                  <a:pt x="155" y="547"/>
                </a:lnTo>
                <a:lnTo>
                  <a:pt x="148" y="547"/>
                </a:lnTo>
                <a:lnTo>
                  <a:pt x="143" y="547"/>
                </a:lnTo>
                <a:lnTo>
                  <a:pt x="143" y="561"/>
                </a:lnTo>
                <a:lnTo>
                  <a:pt x="145" y="561"/>
                </a:lnTo>
                <a:lnTo>
                  <a:pt x="136" y="603"/>
                </a:lnTo>
                <a:lnTo>
                  <a:pt x="123" y="479"/>
                </a:lnTo>
                <a:lnTo>
                  <a:pt x="131" y="476"/>
                </a:lnTo>
                <a:lnTo>
                  <a:pt x="131" y="467"/>
                </a:lnTo>
                <a:lnTo>
                  <a:pt x="128" y="464"/>
                </a:lnTo>
                <a:lnTo>
                  <a:pt x="123" y="464"/>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6"/>
                </a:lnTo>
                <a:lnTo>
                  <a:pt x="94" y="476"/>
                </a:lnTo>
                <a:lnTo>
                  <a:pt x="82" y="603"/>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2" y="739"/>
                </a:lnTo>
                <a:lnTo>
                  <a:pt x="12" y="746"/>
                </a:lnTo>
                <a:lnTo>
                  <a:pt x="7" y="836"/>
                </a:lnTo>
                <a:lnTo>
                  <a:pt x="7" y="848"/>
                </a:lnTo>
                <a:lnTo>
                  <a:pt x="5" y="851"/>
                </a:lnTo>
                <a:lnTo>
                  <a:pt x="10" y="365"/>
                </a:lnTo>
                <a:lnTo>
                  <a:pt x="12" y="3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0" name="Freeform 16"/>
          <p:cNvSpPr/>
          <p:nvPr/>
        </p:nvSpPr>
        <p:spPr bwMode="auto">
          <a:xfrm>
            <a:off x="4070350" y="4600575"/>
            <a:ext cx="2027238" cy="2262188"/>
          </a:xfrm>
          <a:custGeom>
            <a:avLst/>
            <a:gdLst>
              <a:gd name="T0" fmla="*/ 2147483646 w 1276"/>
              <a:gd name="T1" fmla="*/ 2147483646 h 1423"/>
              <a:gd name="T2" fmla="*/ 2147483646 w 1276"/>
              <a:gd name="T3" fmla="*/ 2147483646 h 1423"/>
              <a:gd name="T4" fmla="*/ 2147483646 w 1276"/>
              <a:gd name="T5" fmla="*/ 2147483646 h 1423"/>
              <a:gd name="T6" fmla="*/ 2147483646 w 1276"/>
              <a:gd name="T7" fmla="*/ 2147483646 h 1423"/>
              <a:gd name="T8" fmla="*/ 2147483646 w 1276"/>
              <a:gd name="T9" fmla="*/ 2147483646 h 1423"/>
              <a:gd name="T10" fmla="*/ 2147483646 w 1276"/>
              <a:gd name="T11" fmla="*/ 2147483646 h 1423"/>
              <a:gd name="T12" fmla="*/ 2147483646 w 1276"/>
              <a:gd name="T13" fmla="*/ 2147483646 h 1423"/>
              <a:gd name="T14" fmla="*/ 2147483646 w 1276"/>
              <a:gd name="T15" fmla="*/ 2147483646 h 1423"/>
              <a:gd name="T16" fmla="*/ 2147483646 w 1276"/>
              <a:gd name="T17" fmla="*/ 2147483646 h 1423"/>
              <a:gd name="T18" fmla="*/ 2147483646 w 1276"/>
              <a:gd name="T19" fmla="*/ 2147483646 h 1423"/>
              <a:gd name="T20" fmla="*/ 2147483646 w 1276"/>
              <a:gd name="T21" fmla="*/ 2147483646 h 1423"/>
              <a:gd name="T22" fmla="*/ 2147483646 w 1276"/>
              <a:gd name="T23" fmla="*/ 2147483646 h 1423"/>
              <a:gd name="T24" fmla="*/ 2147483646 w 1276"/>
              <a:gd name="T25" fmla="*/ 2147483646 h 1423"/>
              <a:gd name="T26" fmla="*/ 2147483646 w 1276"/>
              <a:gd name="T27" fmla="*/ 2147483646 h 1423"/>
              <a:gd name="T28" fmla="*/ 2147483646 w 1276"/>
              <a:gd name="T29" fmla="*/ 2147483646 h 1423"/>
              <a:gd name="T30" fmla="*/ 2147483646 w 1276"/>
              <a:gd name="T31" fmla="*/ 2147483646 h 1423"/>
              <a:gd name="T32" fmla="*/ 2147483646 w 1276"/>
              <a:gd name="T33" fmla="*/ 2147483646 h 1423"/>
              <a:gd name="T34" fmla="*/ 2147483646 w 1276"/>
              <a:gd name="T35" fmla="*/ 2147483646 h 1423"/>
              <a:gd name="T36" fmla="*/ 2147483646 w 1276"/>
              <a:gd name="T37" fmla="*/ 2147483646 h 1423"/>
              <a:gd name="T38" fmla="*/ 2147483646 w 1276"/>
              <a:gd name="T39" fmla="*/ 2147483646 h 1423"/>
              <a:gd name="T40" fmla="*/ 2147483646 w 1276"/>
              <a:gd name="T41" fmla="*/ 2147483646 h 1423"/>
              <a:gd name="T42" fmla="*/ 2147483646 w 1276"/>
              <a:gd name="T43" fmla="*/ 2147483646 h 1423"/>
              <a:gd name="T44" fmla="*/ 2147483646 w 1276"/>
              <a:gd name="T45" fmla="*/ 2147483646 h 1423"/>
              <a:gd name="T46" fmla="*/ 2147483646 w 1276"/>
              <a:gd name="T47" fmla="*/ 2147483646 h 1423"/>
              <a:gd name="T48" fmla="*/ 2147483646 w 1276"/>
              <a:gd name="T49" fmla="*/ 2147483646 h 1423"/>
              <a:gd name="T50" fmla="*/ 2147483646 w 1276"/>
              <a:gd name="T51" fmla="*/ 2147483646 h 1423"/>
              <a:gd name="T52" fmla="*/ 2147483646 w 1276"/>
              <a:gd name="T53" fmla="*/ 2147483646 h 1423"/>
              <a:gd name="T54" fmla="*/ 2147483646 w 1276"/>
              <a:gd name="T55" fmla="*/ 2147483646 h 1423"/>
              <a:gd name="T56" fmla="*/ 2147483646 w 1276"/>
              <a:gd name="T57" fmla="*/ 2147483646 h 1423"/>
              <a:gd name="T58" fmla="*/ 2147483646 w 1276"/>
              <a:gd name="T59" fmla="*/ 2147483646 h 1423"/>
              <a:gd name="T60" fmla="*/ 2147483646 w 1276"/>
              <a:gd name="T61" fmla="*/ 2147483646 h 1423"/>
              <a:gd name="T62" fmla="*/ 2147483646 w 1276"/>
              <a:gd name="T63" fmla="*/ 2147483646 h 1423"/>
              <a:gd name="T64" fmla="*/ 2147483646 w 1276"/>
              <a:gd name="T65" fmla="*/ 2147483646 h 1423"/>
              <a:gd name="T66" fmla="*/ 2147483646 w 1276"/>
              <a:gd name="T67" fmla="*/ 2147483646 h 1423"/>
              <a:gd name="T68" fmla="*/ 2147483646 w 1276"/>
              <a:gd name="T69" fmla="*/ 2147483646 h 1423"/>
              <a:gd name="T70" fmla="*/ 2147483646 w 1276"/>
              <a:gd name="T71" fmla="*/ 2147483646 h 1423"/>
              <a:gd name="T72" fmla="*/ 2147483646 w 1276"/>
              <a:gd name="T73" fmla="*/ 2147483646 h 1423"/>
              <a:gd name="T74" fmla="*/ 2147483646 w 1276"/>
              <a:gd name="T75" fmla="*/ 2147483646 h 1423"/>
              <a:gd name="T76" fmla="*/ 2147483646 w 1276"/>
              <a:gd name="T77" fmla="*/ 2147483646 h 1423"/>
              <a:gd name="T78" fmla="*/ 2147483646 w 1276"/>
              <a:gd name="T79" fmla="*/ 2147483646 h 1423"/>
              <a:gd name="T80" fmla="*/ 2147483646 w 1276"/>
              <a:gd name="T81" fmla="*/ 2147483646 h 1423"/>
              <a:gd name="T82" fmla="*/ 2147483646 w 1276"/>
              <a:gd name="T83" fmla="*/ 2147483646 h 1423"/>
              <a:gd name="T84" fmla="*/ 2147483646 w 1276"/>
              <a:gd name="T85" fmla="*/ 2147483646 h 1423"/>
              <a:gd name="T86" fmla="*/ 2147483646 w 1276"/>
              <a:gd name="T87" fmla="*/ 2147483646 h 1423"/>
              <a:gd name="T88" fmla="*/ 2147483646 w 1276"/>
              <a:gd name="T89" fmla="*/ 2147483646 h 1423"/>
              <a:gd name="T90" fmla="*/ 2147483646 w 1276"/>
              <a:gd name="T91" fmla="*/ 2147483646 h 1423"/>
              <a:gd name="T92" fmla="*/ 2147483646 w 1276"/>
              <a:gd name="T93" fmla="*/ 0 h 1423"/>
              <a:gd name="T94" fmla="*/ 0 w 1276"/>
              <a:gd name="T95" fmla="*/ 2147483646 h 1423"/>
              <a:gd name="T96" fmla="*/ 2147483646 w 1276"/>
              <a:gd name="T97" fmla="*/ 2147483646 h 1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6"/>
              <a:gd name="T148" fmla="*/ 0 h 1423"/>
              <a:gd name="T149" fmla="*/ 1276 w 1276"/>
              <a:gd name="T150" fmla="*/ 1423 h 14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1" name="Freeform 17"/>
          <p:cNvSpPr/>
          <p:nvPr/>
        </p:nvSpPr>
        <p:spPr bwMode="auto">
          <a:xfrm>
            <a:off x="2035175" y="4117975"/>
            <a:ext cx="2035175" cy="2744788"/>
          </a:xfrm>
          <a:custGeom>
            <a:avLst/>
            <a:gdLst>
              <a:gd name="T0" fmla="*/ 2147483646 w 1281"/>
              <a:gd name="T1" fmla="*/ 2147483646 h 1727"/>
              <a:gd name="T2" fmla="*/ 2147483646 w 1281"/>
              <a:gd name="T3" fmla="*/ 2147483646 h 1727"/>
              <a:gd name="T4" fmla="*/ 2147483646 w 1281"/>
              <a:gd name="T5" fmla="*/ 2147483646 h 1727"/>
              <a:gd name="T6" fmla="*/ 2147483646 w 1281"/>
              <a:gd name="T7" fmla="*/ 2147483646 h 1727"/>
              <a:gd name="T8" fmla="*/ 2147483646 w 1281"/>
              <a:gd name="T9" fmla="*/ 2147483646 h 1727"/>
              <a:gd name="T10" fmla="*/ 2147483646 w 1281"/>
              <a:gd name="T11" fmla="*/ 2147483646 h 1727"/>
              <a:gd name="T12" fmla="*/ 2147483646 w 1281"/>
              <a:gd name="T13" fmla="*/ 2147483646 h 1727"/>
              <a:gd name="T14" fmla="*/ 2147483646 w 1281"/>
              <a:gd name="T15" fmla="*/ 2147483646 h 1727"/>
              <a:gd name="T16" fmla="*/ 2147483646 w 1281"/>
              <a:gd name="T17" fmla="*/ 0 h 1727"/>
              <a:gd name="T18" fmla="*/ 2147483646 w 1281"/>
              <a:gd name="T19" fmla="*/ 2147483646 h 1727"/>
              <a:gd name="T20" fmla="*/ 2147483646 w 1281"/>
              <a:gd name="T21" fmla="*/ 2147483646 h 1727"/>
              <a:gd name="T22" fmla="*/ 2147483646 w 1281"/>
              <a:gd name="T23" fmla="*/ 0 h 1727"/>
              <a:gd name="T24" fmla="*/ 2147483646 w 1281"/>
              <a:gd name="T25" fmla="*/ 2147483646 h 1727"/>
              <a:gd name="T26" fmla="*/ 2147483646 w 1281"/>
              <a:gd name="T27" fmla="*/ 2147483646 h 1727"/>
              <a:gd name="T28" fmla="*/ 2147483646 w 1281"/>
              <a:gd name="T29" fmla="*/ 0 h 1727"/>
              <a:gd name="T30" fmla="*/ 2147483646 w 1281"/>
              <a:gd name="T31" fmla="*/ 2147483646 h 1727"/>
              <a:gd name="T32" fmla="*/ 2147483646 w 1281"/>
              <a:gd name="T33" fmla="*/ 2147483646 h 1727"/>
              <a:gd name="T34" fmla="*/ 2147483646 w 1281"/>
              <a:gd name="T35" fmla="*/ 0 h 1727"/>
              <a:gd name="T36" fmla="*/ 2147483646 w 1281"/>
              <a:gd name="T37" fmla="*/ 2147483646 h 1727"/>
              <a:gd name="T38" fmla="*/ 2147483646 w 1281"/>
              <a:gd name="T39" fmla="*/ 2147483646 h 1727"/>
              <a:gd name="T40" fmla="*/ 2147483646 w 1281"/>
              <a:gd name="T41" fmla="*/ 0 h 1727"/>
              <a:gd name="T42" fmla="*/ 2147483646 w 1281"/>
              <a:gd name="T43" fmla="*/ 2147483646 h 1727"/>
              <a:gd name="T44" fmla="*/ 2147483646 w 1281"/>
              <a:gd name="T45" fmla="*/ 2147483646 h 1727"/>
              <a:gd name="T46" fmla="*/ 2147483646 w 1281"/>
              <a:gd name="T47" fmla="*/ 2147483646 h 1727"/>
              <a:gd name="T48" fmla="*/ 2147483646 w 1281"/>
              <a:gd name="T49" fmla="*/ 2147483646 h 1727"/>
              <a:gd name="T50" fmla="*/ 2147483646 w 1281"/>
              <a:gd name="T51" fmla="*/ 2147483646 h 1727"/>
              <a:gd name="T52" fmla="*/ 2147483646 w 1281"/>
              <a:gd name="T53" fmla="*/ 2147483646 h 1727"/>
              <a:gd name="T54" fmla="*/ 2147483646 w 1281"/>
              <a:gd name="T55" fmla="*/ 2147483646 h 1727"/>
              <a:gd name="T56" fmla="*/ 2147483646 w 1281"/>
              <a:gd name="T57" fmla="*/ 2147483646 h 1727"/>
              <a:gd name="T58" fmla="*/ 2147483646 w 1281"/>
              <a:gd name="T59" fmla="*/ 2147483646 h 1727"/>
              <a:gd name="T60" fmla="*/ 2147483646 w 1281"/>
              <a:gd name="T61" fmla="*/ 2147483646 h 1727"/>
              <a:gd name="T62" fmla="*/ 2147483646 w 1281"/>
              <a:gd name="T63" fmla="*/ 2147483646 h 1727"/>
              <a:gd name="T64" fmla="*/ 2147483646 w 1281"/>
              <a:gd name="T65" fmla="*/ 2147483646 h 1727"/>
              <a:gd name="T66" fmla="*/ 2147483646 w 1281"/>
              <a:gd name="T67" fmla="*/ 2147483646 h 1727"/>
              <a:gd name="T68" fmla="*/ 2147483646 w 1281"/>
              <a:gd name="T69" fmla="*/ 2147483646 h 1727"/>
              <a:gd name="T70" fmla="*/ 2147483646 w 1281"/>
              <a:gd name="T71" fmla="*/ 2147483646 h 1727"/>
              <a:gd name="T72" fmla="*/ 2147483646 w 1281"/>
              <a:gd name="T73" fmla="*/ 2147483646 h 1727"/>
              <a:gd name="T74" fmla="*/ 2147483646 w 1281"/>
              <a:gd name="T75" fmla="*/ 2147483646 h 1727"/>
              <a:gd name="T76" fmla="*/ 2147483646 w 1281"/>
              <a:gd name="T77" fmla="*/ 2147483646 h 1727"/>
              <a:gd name="T78" fmla="*/ 2147483646 w 1281"/>
              <a:gd name="T79" fmla="*/ 2147483646 h 1727"/>
              <a:gd name="T80" fmla="*/ 2147483646 w 1281"/>
              <a:gd name="T81" fmla="*/ 2147483646 h 1727"/>
              <a:gd name="T82" fmla="*/ 2147483646 w 1281"/>
              <a:gd name="T83" fmla="*/ 2147483646 h 1727"/>
              <a:gd name="T84" fmla="*/ 2147483646 w 1281"/>
              <a:gd name="T85" fmla="*/ 2147483646 h 1727"/>
              <a:gd name="T86" fmla="*/ 2147483646 w 1281"/>
              <a:gd name="T87" fmla="*/ 2147483646 h 1727"/>
              <a:gd name="T88" fmla="*/ 2147483646 w 1281"/>
              <a:gd name="T89" fmla="*/ 2147483646 h 1727"/>
              <a:gd name="T90" fmla="*/ 2147483646 w 1281"/>
              <a:gd name="T91" fmla="*/ 2147483646 h 1727"/>
              <a:gd name="T92" fmla="*/ 2147483646 w 1281"/>
              <a:gd name="T93" fmla="*/ 2147483646 h 1727"/>
              <a:gd name="T94" fmla="*/ 0 w 1281"/>
              <a:gd name="T95" fmla="*/ 2147483646 h 17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81"/>
              <a:gd name="T145" fmla="*/ 0 h 1727"/>
              <a:gd name="T146" fmla="*/ 1281 w 1281"/>
              <a:gd name="T147" fmla="*/ 1727 h 17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0"/>
                </a:lnTo>
                <a:lnTo>
                  <a:pt x="1061" y="0"/>
                </a:lnTo>
                <a:lnTo>
                  <a:pt x="1061" y="92"/>
                </a:lnTo>
                <a:lnTo>
                  <a:pt x="1053" y="92"/>
                </a:lnTo>
                <a:lnTo>
                  <a:pt x="1053" y="12"/>
                </a:lnTo>
                <a:lnTo>
                  <a:pt x="1053" y="0"/>
                </a:lnTo>
                <a:lnTo>
                  <a:pt x="1048" y="0"/>
                </a:lnTo>
                <a:lnTo>
                  <a:pt x="1048" y="92"/>
                </a:lnTo>
                <a:lnTo>
                  <a:pt x="1041" y="92"/>
                </a:lnTo>
                <a:lnTo>
                  <a:pt x="1041" y="12"/>
                </a:lnTo>
                <a:lnTo>
                  <a:pt x="1041" y="0"/>
                </a:lnTo>
                <a:lnTo>
                  <a:pt x="1039" y="0"/>
                </a:lnTo>
                <a:lnTo>
                  <a:pt x="1039" y="92"/>
                </a:lnTo>
                <a:lnTo>
                  <a:pt x="1031" y="92"/>
                </a:lnTo>
                <a:lnTo>
                  <a:pt x="1031" y="12"/>
                </a:lnTo>
                <a:lnTo>
                  <a:pt x="1029" y="0"/>
                </a:lnTo>
                <a:lnTo>
                  <a:pt x="1027" y="0"/>
                </a:lnTo>
                <a:lnTo>
                  <a:pt x="1027" y="92"/>
                </a:lnTo>
                <a:lnTo>
                  <a:pt x="1019" y="9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07"/>
                </a:lnTo>
                <a:lnTo>
                  <a:pt x="370" y="1200"/>
                </a:lnTo>
                <a:lnTo>
                  <a:pt x="332" y="1180"/>
                </a:lnTo>
                <a:lnTo>
                  <a:pt x="322" y="1188"/>
                </a:lnTo>
                <a:lnTo>
                  <a:pt x="312" y="1202"/>
                </a:lnTo>
                <a:lnTo>
                  <a:pt x="288" y="1200"/>
                </a:lnTo>
                <a:lnTo>
                  <a:pt x="269" y="1197"/>
                </a:lnTo>
                <a:lnTo>
                  <a:pt x="160" y="1193"/>
                </a:lnTo>
                <a:lnTo>
                  <a:pt x="140" y="1193"/>
                </a:lnTo>
                <a:lnTo>
                  <a:pt x="22" y="1205"/>
                </a:lnTo>
                <a:lnTo>
                  <a:pt x="0" y="1210"/>
                </a:lnTo>
                <a:lnTo>
                  <a:pt x="0" y="17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2" name="Freeform 18"/>
          <p:cNvSpPr>
            <a:spLocks noEditPoints="1"/>
          </p:cNvSpPr>
          <p:nvPr/>
        </p:nvSpPr>
        <p:spPr bwMode="auto">
          <a:xfrm>
            <a:off x="3175" y="4206875"/>
            <a:ext cx="2032000" cy="2655888"/>
          </a:xfrm>
          <a:custGeom>
            <a:avLst/>
            <a:gdLst>
              <a:gd name="T0" fmla="*/ 2147483646 w 1279"/>
              <a:gd name="T1" fmla="*/ 2147483646 h 1671"/>
              <a:gd name="T2" fmla="*/ 2147483646 w 1279"/>
              <a:gd name="T3" fmla="*/ 2147483646 h 1671"/>
              <a:gd name="T4" fmla="*/ 2147483646 w 1279"/>
              <a:gd name="T5" fmla="*/ 2147483646 h 1671"/>
              <a:gd name="T6" fmla="*/ 2147483646 w 1279"/>
              <a:gd name="T7" fmla="*/ 2147483646 h 1671"/>
              <a:gd name="T8" fmla="*/ 2147483646 w 1279"/>
              <a:gd name="T9" fmla="*/ 2147483646 h 1671"/>
              <a:gd name="T10" fmla="*/ 2147483646 w 1279"/>
              <a:gd name="T11" fmla="*/ 2147483646 h 1671"/>
              <a:gd name="T12" fmla="*/ 2147483646 w 1279"/>
              <a:gd name="T13" fmla="*/ 2147483646 h 1671"/>
              <a:gd name="T14" fmla="*/ 2147483646 w 1279"/>
              <a:gd name="T15" fmla="*/ 2147483646 h 1671"/>
              <a:gd name="T16" fmla="*/ 2147483646 w 1279"/>
              <a:gd name="T17" fmla="*/ 2147483646 h 1671"/>
              <a:gd name="T18" fmla="*/ 2147483646 w 1279"/>
              <a:gd name="T19" fmla="*/ 2147483646 h 1671"/>
              <a:gd name="T20" fmla="*/ 2147483646 w 1279"/>
              <a:gd name="T21" fmla="*/ 2147483646 h 1671"/>
              <a:gd name="T22" fmla="*/ 2147483646 w 1279"/>
              <a:gd name="T23" fmla="*/ 2147483646 h 1671"/>
              <a:gd name="T24" fmla="*/ 2147483646 w 1279"/>
              <a:gd name="T25" fmla="*/ 2147483646 h 1671"/>
              <a:gd name="T26" fmla="*/ 2147483646 w 1279"/>
              <a:gd name="T27" fmla="*/ 2147483646 h 1671"/>
              <a:gd name="T28" fmla="*/ 2147483646 w 1279"/>
              <a:gd name="T29" fmla="*/ 2147483646 h 1671"/>
              <a:gd name="T30" fmla="*/ 2147483646 w 1279"/>
              <a:gd name="T31" fmla="*/ 2147483646 h 1671"/>
              <a:gd name="T32" fmla="*/ 2147483646 w 1279"/>
              <a:gd name="T33" fmla="*/ 2147483646 h 1671"/>
              <a:gd name="T34" fmla="*/ 2147483646 w 1279"/>
              <a:gd name="T35" fmla="*/ 2147483646 h 1671"/>
              <a:gd name="T36" fmla="*/ 2147483646 w 1279"/>
              <a:gd name="T37" fmla="*/ 2147483646 h 1671"/>
              <a:gd name="T38" fmla="*/ 2147483646 w 1279"/>
              <a:gd name="T39" fmla="*/ 2147483646 h 1671"/>
              <a:gd name="T40" fmla="*/ 2147483646 w 1279"/>
              <a:gd name="T41" fmla="*/ 0 h 1671"/>
              <a:gd name="T42" fmla="*/ 2147483646 w 1279"/>
              <a:gd name="T43" fmla="*/ 0 h 1671"/>
              <a:gd name="T44" fmla="*/ 2147483646 w 1279"/>
              <a:gd name="T45" fmla="*/ 2147483646 h 1671"/>
              <a:gd name="T46" fmla="*/ 2147483646 w 1279"/>
              <a:gd name="T47" fmla="*/ 2147483646 h 1671"/>
              <a:gd name="T48" fmla="*/ 2147483646 w 1279"/>
              <a:gd name="T49" fmla="*/ 2147483646 h 1671"/>
              <a:gd name="T50" fmla="*/ 2147483646 w 1279"/>
              <a:gd name="T51" fmla="*/ 2147483646 h 1671"/>
              <a:gd name="T52" fmla="*/ 2147483646 w 1279"/>
              <a:gd name="T53" fmla="*/ 2147483646 h 1671"/>
              <a:gd name="T54" fmla="*/ 2147483646 w 1279"/>
              <a:gd name="T55" fmla="*/ 2147483646 h 1671"/>
              <a:gd name="T56" fmla="*/ 2147483646 w 1279"/>
              <a:gd name="T57" fmla="*/ 2147483646 h 1671"/>
              <a:gd name="T58" fmla="*/ 2147483646 w 1279"/>
              <a:gd name="T59" fmla="*/ 2147483646 h 1671"/>
              <a:gd name="T60" fmla="*/ 2147483646 w 1279"/>
              <a:gd name="T61" fmla="*/ 2147483646 h 1671"/>
              <a:gd name="T62" fmla="*/ 2147483646 w 1279"/>
              <a:gd name="T63" fmla="*/ 2147483646 h 1671"/>
              <a:gd name="T64" fmla="*/ 2147483646 w 1279"/>
              <a:gd name="T65" fmla="*/ 2147483646 h 1671"/>
              <a:gd name="T66" fmla="*/ 2147483646 w 1279"/>
              <a:gd name="T67" fmla="*/ 2147483646 h 1671"/>
              <a:gd name="T68" fmla="*/ 2147483646 w 1279"/>
              <a:gd name="T69" fmla="*/ 2147483646 h 1671"/>
              <a:gd name="T70" fmla="*/ 2147483646 w 1279"/>
              <a:gd name="T71" fmla="*/ 2147483646 h 1671"/>
              <a:gd name="T72" fmla="*/ 2147483646 w 1279"/>
              <a:gd name="T73" fmla="*/ 2147483646 h 1671"/>
              <a:gd name="T74" fmla="*/ 2147483646 w 1279"/>
              <a:gd name="T75" fmla="*/ 2147483646 h 1671"/>
              <a:gd name="T76" fmla="*/ 2147483646 w 1279"/>
              <a:gd name="T77" fmla="*/ 2147483646 h 1671"/>
              <a:gd name="T78" fmla="*/ 2147483646 w 1279"/>
              <a:gd name="T79" fmla="*/ 2147483646 h 1671"/>
              <a:gd name="T80" fmla="*/ 2147483646 w 1279"/>
              <a:gd name="T81" fmla="*/ 2147483646 h 1671"/>
              <a:gd name="T82" fmla="*/ 2147483646 w 1279"/>
              <a:gd name="T83" fmla="*/ 2147483646 h 1671"/>
              <a:gd name="T84" fmla="*/ 2147483646 w 1279"/>
              <a:gd name="T85" fmla="*/ 2147483646 h 1671"/>
              <a:gd name="T86" fmla="*/ 2147483646 w 1279"/>
              <a:gd name="T87" fmla="*/ 2147483646 h 1671"/>
              <a:gd name="T88" fmla="*/ 2147483646 w 1279"/>
              <a:gd name="T89" fmla="*/ 2147483646 h 1671"/>
              <a:gd name="T90" fmla="*/ 2147483646 w 1279"/>
              <a:gd name="T91" fmla="*/ 2147483646 h 1671"/>
              <a:gd name="T92" fmla="*/ 2147483646 w 1279"/>
              <a:gd name="T93" fmla="*/ 2147483646 h 1671"/>
              <a:gd name="T94" fmla="*/ 2147483646 w 1279"/>
              <a:gd name="T95" fmla="*/ 2147483646 h 1671"/>
              <a:gd name="T96" fmla="*/ 2147483646 w 1279"/>
              <a:gd name="T97" fmla="*/ 2147483646 h 1671"/>
              <a:gd name="T98" fmla="*/ 2147483646 w 1279"/>
              <a:gd name="T99" fmla="*/ 2147483646 h 1671"/>
              <a:gd name="T100" fmla="*/ 2147483646 w 1279"/>
              <a:gd name="T101" fmla="*/ 2147483646 h 1671"/>
              <a:gd name="T102" fmla="*/ 2147483646 w 1279"/>
              <a:gd name="T103" fmla="*/ 2147483646 h 1671"/>
              <a:gd name="T104" fmla="*/ 2147483646 w 1279"/>
              <a:gd name="T105" fmla="*/ 2147483646 h 16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79"/>
              <a:gd name="T160" fmla="*/ 0 h 1671"/>
              <a:gd name="T161" fmla="*/ 1279 w 1279"/>
              <a:gd name="T162" fmla="*/ 1671 h 16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0" y="520"/>
                </a:lnTo>
                <a:lnTo>
                  <a:pt x="235"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89" y="427"/>
                </a:lnTo>
                <a:lnTo>
                  <a:pt x="184" y="427"/>
                </a:lnTo>
                <a:lnTo>
                  <a:pt x="182" y="427"/>
                </a:lnTo>
                <a:lnTo>
                  <a:pt x="184" y="427"/>
                </a:lnTo>
                <a:lnTo>
                  <a:pt x="189" y="427"/>
                </a:lnTo>
                <a:lnTo>
                  <a:pt x="199" y="427"/>
                </a:lnTo>
                <a:lnTo>
                  <a:pt x="204" y="425"/>
                </a:lnTo>
                <a:lnTo>
                  <a:pt x="209" y="425"/>
                </a:lnTo>
                <a:lnTo>
                  <a:pt x="214" y="425"/>
                </a:lnTo>
                <a:lnTo>
                  <a:pt x="218" y="425"/>
                </a:lnTo>
                <a:lnTo>
                  <a:pt x="221" y="422"/>
                </a:lnTo>
                <a:lnTo>
                  <a:pt x="230" y="418"/>
                </a:lnTo>
                <a:lnTo>
                  <a:pt x="233" y="418"/>
                </a:lnTo>
                <a:lnTo>
                  <a:pt x="235" y="415"/>
                </a:lnTo>
                <a:lnTo>
                  <a:pt x="235" y="413"/>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68" y="374"/>
                </a:lnTo>
                <a:lnTo>
                  <a:pt x="168" y="245"/>
                </a:lnTo>
                <a:lnTo>
                  <a:pt x="165" y="243"/>
                </a:lnTo>
                <a:lnTo>
                  <a:pt x="163" y="243"/>
                </a:lnTo>
                <a:lnTo>
                  <a:pt x="163" y="146"/>
                </a:lnTo>
                <a:lnTo>
                  <a:pt x="160" y="146"/>
                </a:lnTo>
                <a:lnTo>
                  <a:pt x="160" y="65"/>
                </a:lnTo>
                <a:lnTo>
                  <a:pt x="160" y="63"/>
                </a:lnTo>
                <a:lnTo>
                  <a:pt x="158" y="63"/>
                </a:lnTo>
                <a:lnTo>
                  <a:pt x="158" y="0"/>
                </a:lnTo>
                <a:lnTo>
                  <a:pt x="155" y="0"/>
                </a:lnTo>
                <a:lnTo>
                  <a:pt x="153" y="0"/>
                </a:lnTo>
                <a:lnTo>
                  <a:pt x="153" y="2"/>
                </a:lnTo>
                <a:lnTo>
                  <a:pt x="153" y="63"/>
                </a:lnTo>
                <a:lnTo>
                  <a:pt x="151" y="65"/>
                </a:lnTo>
                <a:lnTo>
                  <a:pt x="151" y="146"/>
                </a:lnTo>
                <a:lnTo>
                  <a:pt x="148" y="146"/>
                </a:lnTo>
                <a:lnTo>
                  <a:pt x="148" y="243"/>
                </a:lnTo>
                <a:lnTo>
                  <a:pt x="146" y="245"/>
                </a:lnTo>
                <a:lnTo>
                  <a:pt x="146"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8"/>
                </a:lnTo>
                <a:lnTo>
                  <a:pt x="80" y="420"/>
                </a:lnTo>
                <a:lnTo>
                  <a:pt x="85" y="420"/>
                </a:lnTo>
                <a:lnTo>
                  <a:pt x="95" y="425"/>
                </a:lnTo>
                <a:lnTo>
                  <a:pt x="100" y="425"/>
                </a:lnTo>
                <a:lnTo>
                  <a:pt x="102" y="425"/>
                </a:lnTo>
                <a:lnTo>
                  <a:pt x="107" y="427"/>
                </a:lnTo>
                <a:lnTo>
                  <a:pt x="112" y="427"/>
                </a:lnTo>
                <a:lnTo>
                  <a:pt x="119" y="427"/>
                </a:lnTo>
                <a:lnTo>
                  <a:pt x="124"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20"/>
                </a:lnTo>
                <a:lnTo>
                  <a:pt x="85" y="520"/>
                </a:lnTo>
                <a:lnTo>
                  <a:pt x="80" y="520"/>
                </a:lnTo>
                <a:lnTo>
                  <a:pt x="75"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3" name="矩形 62"/>
          <p:cNvSpPr>
            <a:spLocks noChangeArrowheads="1"/>
          </p:cNvSpPr>
          <p:nvPr/>
        </p:nvSpPr>
        <p:spPr bwMode="auto">
          <a:xfrm>
            <a:off x="1452563" y="544512"/>
            <a:ext cx="9467685" cy="226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8"/>
          <p:cNvSpPr txBox="1">
            <a:spLocks noChangeArrowheads="1"/>
          </p:cNvSpPr>
          <p:nvPr/>
        </p:nvSpPr>
        <p:spPr bwMode="auto">
          <a:xfrm>
            <a:off x="2816772" y="1260248"/>
            <a:ext cx="6558456"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b="1" dirty="0">
                <a:latin typeface="Arial" panose="020B0604020202020204" pitchFamily="34" charset="0"/>
                <a:ea typeface="微软雅黑" panose="020B0503020204020204" pitchFamily="34" charset="-122"/>
                <a:sym typeface="Arial" panose="020B0604020202020204" pitchFamily="34" charset="0"/>
              </a:rPr>
              <a:t>谢谢</a:t>
            </a:r>
            <a:r>
              <a:rPr lang="zh-CN" altLang="en-US" sz="4800" b="1">
                <a:latin typeface="Arial" panose="020B0604020202020204" pitchFamily="34" charset="0"/>
                <a:ea typeface="微软雅黑" panose="020B0503020204020204" pitchFamily="34" charset="-122"/>
                <a:sym typeface="Arial" panose="020B0604020202020204" pitchFamily="34" charset="0"/>
              </a:rPr>
              <a:t>大家！</a:t>
            </a:r>
            <a:endParaRPr lang="zh-CN" altLang="en-US" sz="4800" b="1"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838" y="1017879"/>
            <a:ext cx="5318231" cy="521970"/>
          </a:xfrm>
          <a:prstGeom prst="rect">
            <a:avLst/>
          </a:prstGeom>
          <a:noFill/>
        </p:spPr>
        <p:txBody>
          <a:bodyPr wrap="square" rtlCol="0">
            <a:spAutoFit/>
          </a:bodyPr>
          <a:lstStyle/>
          <a:p>
            <a:r>
              <a:rPr lang="zh-CN" altLang="en-US" sz="2800" b="1">
                <a:solidFill>
                  <a:srgbClr val="C00000"/>
                </a:solidFill>
              </a:rPr>
              <a:t>项目研究目标</a:t>
            </a:r>
            <a:endParaRPr lang="zh-CN" altLang="en-US" sz="2800" b="1">
              <a:solidFill>
                <a:srgbClr val="C00000"/>
              </a:solidFill>
            </a:endParaRPr>
          </a:p>
        </p:txBody>
      </p:sp>
      <p:sp>
        <p:nvSpPr>
          <p:cNvPr id="13" name="文本框 12"/>
          <p:cNvSpPr txBox="1"/>
          <p:nvPr/>
        </p:nvSpPr>
        <p:spPr>
          <a:xfrm>
            <a:off x="615315" y="1721485"/>
            <a:ext cx="10486390" cy="4535805"/>
          </a:xfrm>
          <a:prstGeom prst="rect">
            <a:avLst/>
          </a:prstGeom>
          <a:noFill/>
        </p:spPr>
        <p:txBody>
          <a:bodyPr wrap="square" rtlCol="0">
            <a:noAutofit/>
          </a:bodyPr>
          <a:lstStyle/>
          <a:p>
            <a:pPr marL="457200" indent="-457200">
              <a:lnSpc>
                <a:spcPct val="120000"/>
              </a:lnSpc>
              <a:spcBef>
                <a:spcPts val="1200"/>
              </a:spcBef>
              <a:buFont typeface="Wingdings" panose="05000000000000000000" charset="0"/>
              <a:buChar char="l"/>
            </a:pPr>
            <a:r>
              <a:rPr lang="zh-CN" altLang="en-US" sz="2000">
                <a:latin typeface="微软雅黑" panose="020B0503020204020204" pitchFamily="34" charset="-122"/>
                <a:ea typeface="微软雅黑" panose="020B0503020204020204" pitchFamily="34" charset="-122"/>
              </a:rPr>
              <a:t>基于AI的流量调度策略： </a:t>
            </a:r>
            <a:endParaRPr lang="zh-CN" altLang="en-US" sz="2000">
              <a:latin typeface="微软雅黑" panose="020B0503020204020204" pitchFamily="34" charset="-122"/>
              <a:ea typeface="微软雅黑" panose="020B0503020204020204" pitchFamily="34" charset="-122"/>
            </a:endParaRPr>
          </a:p>
          <a:p>
            <a:pPr marL="800100" lvl="1" indent="-342900">
              <a:lnSpc>
                <a:spcPct val="120000"/>
              </a:lnSpc>
              <a:spcBef>
                <a:spcPts val="1200"/>
              </a:spcBef>
              <a:buFont typeface="Arial" panose="020B0604020202020204" pitchFamily="34" charset="0"/>
              <a:buChar char="•"/>
            </a:pPr>
            <a:r>
              <a:rPr lang="en-US" altLang="zh-CN" sz="2000">
                <a:latin typeface="微软雅黑" panose="020B0503020204020204" pitchFamily="34" charset="-122"/>
                <a:ea typeface="微软雅黑" panose="020B0503020204020204" pitchFamily="34" charset="-122"/>
              </a:rPr>
              <a:t>基于机器学习或神经网络模型对历史及当前的流量数据进行深入分析，综合、准确的评估当前网络环境下，设备的综合负载以及可能的流量突发状况；</a:t>
            </a:r>
            <a:endParaRPr lang="en-US" altLang="zh-CN" sz="2000">
              <a:latin typeface="微软雅黑" panose="020B0503020204020204" pitchFamily="34" charset="-122"/>
              <a:ea typeface="微软雅黑" panose="020B0503020204020204" pitchFamily="34" charset="-122"/>
            </a:endParaRPr>
          </a:p>
          <a:p>
            <a:pPr marL="800100" lvl="1" indent="-342900">
              <a:lnSpc>
                <a:spcPct val="120000"/>
              </a:lnSpc>
              <a:spcBef>
                <a:spcPts val="1200"/>
              </a:spcBef>
              <a:buFont typeface="Arial" panose="020B0604020202020204" pitchFamily="34" charset="0"/>
              <a:buChar char="•"/>
            </a:pPr>
            <a:r>
              <a:rPr lang="en-US" altLang="zh-CN" sz="2000">
                <a:latin typeface="微软雅黑" panose="020B0503020204020204" pitchFamily="34" charset="-122"/>
                <a:ea typeface="微软雅黑" panose="020B0503020204020204" pitchFamily="34" charset="-122"/>
              </a:rPr>
              <a:t>根据分析结果，能够设计一种新的有效的流量调度策略，以通过调度设备间流量的方式，来达到将众多网络设备的负载被尽可能的打散至均衡。</a:t>
            </a:r>
            <a:endParaRPr lang="en-US" altLang="zh-CN" sz="2000">
              <a:latin typeface="微软雅黑" panose="020B0503020204020204" pitchFamily="34" charset="-122"/>
              <a:ea typeface="微软雅黑" panose="020B0503020204020204" pitchFamily="34" charset="-122"/>
            </a:endParaRPr>
          </a:p>
          <a:p>
            <a:pPr marL="342900" indent="-342900">
              <a:lnSpc>
                <a:spcPct val="120000"/>
              </a:lnSpc>
              <a:spcBef>
                <a:spcPts val="1200"/>
              </a:spcBef>
              <a:buFont typeface="Wingdings" panose="05000000000000000000" charset="0"/>
              <a:buChar char="l"/>
            </a:pPr>
            <a:r>
              <a:rPr lang="en-US" altLang="zh-CN" sz="2000">
                <a:latin typeface="微软雅黑" panose="020B0503020204020204" pitchFamily="34" charset="-122"/>
                <a:ea typeface="微软雅黑" panose="020B0503020204020204" pitchFamily="34" charset="-122"/>
              </a:rPr>
              <a:t>智能感知与处理突发流量： </a:t>
            </a:r>
            <a:endParaRPr lang="en-US" altLang="zh-CN" sz="2000">
              <a:latin typeface="微软雅黑" panose="020B0503020204020204" pitchFamily="34" charset="-122"/>
              <a:ea typeface="微软雅黑" panose="020B0503020204020204" pitchFamily="34" charset="-122"/>
            </a:endParaRPr>
          </a:p>
          <a:p>
            <a:pPr marL="800100" lvl="1" indent="-342900">
              <a:lnSpc>
                <a:spcPct val="120000"/>
              </a:lnSpc>
              <a:spcBef>
                <a:spcPts val="1200"/>
              </a:spcBef>
              <a:buFont typeface="Arial" panose="020B0604020202020204" pitchFamily="34" charset="0"/>
              <a:buChar char="•"/>
            </a:pPr>
            <a:r>
              <a:rPr lang="en-US" altLang="zh-CN" sz="2000">
                <a:latin typeface="微软雅黑" panose="020B0503020204020204" pitchFamily="34" charset="-122"/>
                <a:ea typeface="微软雅黑" panose="020B0503020204020204" pitchFamily="34" charset="-122"/>
              </a:rPr>
              <a:t>调研当前已有实现，基于AI方法建立一种能够实时感知突发流量的网络监控机制，通过历史及当前的流量数据，对于即将到来的流量突发，能够快速、准确的预测，对于已经突发的流量，能够迅速的感知，再使用合适的流量调度策略选择合适的目标集群将突发流量进行迁移；</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51865" y="1285240"/>
            <a:ext cx="2702560" cy="521970"/>
          </a:xfrm>
          <a:prstGeom prst="rect">
            <a:avLst/>
          </a:prstGeom>
          <a:noFill/>
        </p:spPr>
        <p:txBody>
          <a:bodyPr wrap="square" rtlCol="0">
            <a:spAutoFit/>
          </a:bodyPr>
          <a:lstStyle/>
          <a:p>
            <a:r>
              <a:rPr lang="zh-CN" altLang="en-US" sz="2800" b="1">
                <a:solidFill>
                  <a:srgbClr val="C00000"/>
                </a:solidFill>
              </a:rPr>
              <a:t>研究方向拆分</a:t>
            </a:r>
            <a:endParaRPr lang="zh-CN" altLang="en-US" sz="2800" b="1">
              <a:solidFill>
                <a:srgbClr val="C00000"/>
              </a:solidFill>
            </a:endParaRPr>
          </a:p>
        </p:txBody>
      </p:sp>
      <p:sp>
        <p:nvSpPr>
          <p:cNvPr id="2" name="文本框 1"/>
          <p:cNvSpPr txBox="1"/>
          <p:nvPr/>
        </p:nvSpPr>
        <p:spPr>
          <a:xfrm>
            <a:off x="775500" y="2256518"/>
            <a:ext cx="10641205" cy="3861435"/>
          </a:xfrm>
          <a:prstGeom prst="rect">
            <a:avLst/>
          </a:prstGeom>
          <a:noFill/>
        </p:spPr>
        <p:txBody>
          <a:bodyPr wrap="square" rtlCol="0">
            <a:spAutoFit/>
          </a:bodyPr>
          <a:p>
            <a:r>
              <a:rPr kumimoji="1" lang="zh-CN" altLang="en-US" sz="2000" dirty="0">
                <a:latin typeface="+mn-ea"/>
                <a:cs typeface="+mn-ea"/>
              </a:rPr>
              <a:t>方向一，集群的负载分配问题， 当前研究较多的是虚拟机资源的分配，针对网关资源分配、流量调度的研究较少。</a:t>
            </a:r>
            <a:endParaRPr kumimoji="1" lang="zh-CN" altLang="en-US" sz="2000" dirty="0">
              <a:latin typeface="+mn-ea"/>
              <a:cs typeface="+mn-ea"/>
            </a:endParaRPr>
          </a:p>
          <a:p>
            <a:pPr>
              <a:spcAft>
                <a:spcPts val="600"/>
              </a:spcAft>
            </a:pPr>
            <a:r>
              <a:rPr kumimoji="1" lang="zh-CN" altLang="en-US" sz="2000" dirty="0">
                <a:latin typeface="+mn-ea"/>
                <a:cs typeface="+mn-ea"/>
              </a:rPr>
              <a:t>可以从这个综述文章开始迭代展开：</a:t>
            </a:r>
            <a:endParaRPr kumimoji="1" lang="zh-CN" altLang="en-US" sz="2000" dirty="0">
              <a:latin typeface="+mn-ea"/>
              <a:cs typeface="+mn-ea"/>
            </a:endParaRPr>
          </a:p>
          <a:p>
            <a:pPr marL="285750" indent="-285750">
              <a:spcAft>
                <a:spcPts val="600"/>
              </a:spcAft>
              <a:buFont typeface="Arial" panose="020B0604020202020204" pitchFamily="34" charset="0"/>
              <a:buChar char="•"/>
            </a:pPr>
            <a:r>
              <a:rPr kumimoji="1" lang="en-GB" altLang="zh-CN" sz="2000" dirty="0">
                <a:solidFill>
                  <a:schemeClr val="tx2">
                    <a:lumMod val="75000"/>
                    <a:lumOff val="25000"/>
                  </a:schemeClr>
                </a:solidFill>
                <a:latin typeface="+mn-ea"/>
                <a:cs typeface="+mn-ea"/>
              </a:rPr>
              <a:t>Machine learning (ML)-centric resource management in cloud computing: A review and future directions</a:t>
            </a:r>
            <a:endParaRPr kumimoji="1" lang="en-GB" altLang="zh-CN" sz="2000" dirty="0">
              <a:solidFill>
                <a:schemeClr val="tx2">
                  <a:lumMod val="75000"/>
                  <a:lumOff val="25000"/>
                </a:schemeClr>
              </a:solidFill>
              <a:latin typeface="+mn-ea"/>
              <a:cs typeface="+mn-ea"/>
            </a:endParaRPr>
          </a:p>
          <a:p>
            <a:pPr>
              <a:spcAft>
                <a:spcPts val="600"/>
              </a:spcAft>
            </a:pPr>
            <a:endParaRPr kumimoji="1" lang="en-US" altLang="zh-CN" sz="2000" dirty="0">
              <a:latin typeface="+mn-ea"/>
              <a:cs typeface="+mn-ea"/>
            </a:endParaRPr>
          </a:p>
          <a:p>
            <a:pPr>
              <a:spcAft>
                <a:spcPts val="600"/>
              </a:spcAft>
            </a:pPr>
            <a:r>
              <a:rPr kumimoji="1" lang="zh-CN" altLang="en-US" sz="2000" dirty="0">
                <a:latin typeface="+mn-ea"/>
                <a:cs typeface="+mn-ea"/>
              </a:rPr>
              <a:t>方向二，</a:t>
            </a:r>
            <a:r>
              <a:rPr kumimoji="1" lang="en-GB" altLang="zh-CN" sz="2000" dirty="0">
                <a:latin typeface="+mn-ea"/>
                <a:cs typeface="+mn-ea"/>
              </a:rPr>
              <a:t>IP</a:t>
            </a:r>
            <a:r>
              <a:rPr kumimoji="1" lang="zh-CN" altLang="en-US" sz="2000" dirty="0">
                <a:latin typeface="+mn-ea"/>
                <a:cs typeface="+mn-ea"/>
              </a:rPr>
              <a:t>流量预测、集群流量预测， 是比较成熟的研究领域，从时序序列预测（</a:t>
            </a:r>
            <a:r>
              <a:rPr kumimoji="1" lang="en-GB" altLang="zh-CN" sz="2000" dirty="0">
                <a:latin typeface="+mn-ea"/>
                <a:cs typeface="+mn-ea"/>
              </a:rPr>
              <a:t>Time Series Forecasting</a:t>
            </a:r>
            <a:r>
              <a:rPr kumimoji="1" lang="zh-CN" altLang="en-GB" sz="2000" dirty="0">
                <a:latin typeface="+mn-ea"/>
                <a:cs typeface="+mn-ea"/>
              </a:rPr>
              <a:t>）、</a:t>
            </a:r>
            <a:r>
              <a:rPr kumimoji="1" lang="zh-CN" altLang="en-US" sz="2000" dirty="0">
                <a:latin typeface="+mn-ea"/>
                <a:cs typeface="+mn-ea"/>
              </a:rPr>
              <a:t>到网络流量矩阵预测（</a:t>
            </a:r>
            <a:r>
              <a:rPr kumimoji="1" lang="en-GB" altLang="zh-CN" sz="2000" dirty="0">
                <a:latin typeface="+mn-ea"/>
                <a:cs typeface="+mn-ea"/>
              </a:rPr>
              <a:t>Traffic Matrix Estimation</a:t>
            </a:r>
            <a:r>
              <a:rPr kumimoji="1" lang="zh-CN" altLang="en-GB" sz="2000" dirty="0">
                <a:latin typeface="+mn-ea"/>
                <a:cs typeface="+mn-ea"/>
              </a:rPr>
              <a:t>），</a:t>
            </a:r>
            <a:r>
              <a:rPr kumimoji="1" lang="zh-CN" altLang="en-US" sz="2000" dirty="0">
                <a:latin typeface="+mn-ea"/>
                <a:cs typeface="+mn-ea"/>
              </a:rPr>
              <a:t>有较多论文可参考。可以参考：</a:t>
            </a:r>
            <a:endParaRPr kumimoji="1" lang="zh-CN" altLang="en-US" sz="2000" dirty="0">
              <a:latin typeface="+mn-ea"/>
              <a:cs typeface="+mn-ea"/>
            </a:endParaRPr>
          </a:p>
          <a:p>
            <a:pPr marL="285750" indent="-285750">
              <a:spcAft>
                <a:spcPts val="600"/>
              </a:spcAft>
              <a:buFont typeface="Arial" panose="020B0604020202020204" pitchFamily="34" charset="0"/>
              <a:buChar char="•"/>
            </a:pPr>
            <a:r>
              <a:rPr kumimoji="1" lang="en-GB" altLang="zh-CN" sz="2000" dirty="0">
                <a:solidFill>
                  <a:schemeClr val="tx2">
                    <a:lumMod val="75000"/>
                    <a:lumOff val="25000"/>
                  </a:schemeClr>
                </a:solidFill>
                <a:latin typeface="+mn-ea"/>
                <a:cs typeface="+mn-ea"/>
              </a:rPr>
              <a:t>Bayesian Tensor Completion for Network Traffic Data Prediction</a:t>
            </a:r>
            <a:endParaRPr kumimoji="1" lang="en-GB" altLang="zh-CN" sz="2000" dirty="0">
              <a:solidFill>
                <a:schemeClr val="tx2">
                  <a:lumMod val="75000"/>
                  <a:lumOff val="25000"/>
                </a:schemeClr>
              </a:solidFill>
              <a:latin typeface="+mn-ea"/>
              <a:cs typeface="+mn-ea"/>
            </a:endParaRPr>
          </a:p>
          <a:p>
            <a:pPr marL="285750" indent="-285750">
              <a:spcAft>
                <a:spcPts val="600"/>
              </a:spcAft>
              <a:buFont typeface="Arial" panose="020B0604020202020204" pitchFamily="34" charset="0"/>
              <a:buChar char="•"/>
            </a:pPr>
            <a:r>
              <a:rPr kumimoji="1" lang="en-GB" altLang="zh-CN" sz="2000" dirty="0">
                <a:solidFill>
                  <a:schemeClr val="tx2">
                    <a:lumMod val="75000"/>
                    <a:lumOff val="25000"/>
                  </a:schemeClr>
                </a:solidFill>
                <a:latin typeface="+mn-ea"/>
                <a:cs typeface="+mn-ea"/>
              </a:rPr>
              <a:t>Traffic Matrix Estimation Techniques- A Survey on Current Practices</a:t>
            </a:r>
            <a:endParaRPr kumimoji="1" lang="en-GB" altLang="zh-CN" sz="2000" dirty="0">
              <a:solidFill>
                <a:schemeClr val="tx2">
                  <a:lumMod val="75000"/>
                  <a:lumOff val="25000"/>
                </a:schemeClr>
              </a:solidFill>
              <a:latin typeface="+mn-ea"/>
              <a:cs typeface="+mn-ea"/>
            </a:endParaRPr>
          </a:p>
        </p:txBody>
      </p:sp>
      <p:sp>
        <p:nvSpPr>
          <p:cNvPr id="3" name="文本框 2"/>
          <p:cNvSpPr txBox="1"/>
          <p:nvPr/>
        </p:nvSpPr>
        <p:spPr>
          <a:xfrm>
            <a:off x="3473393" y="1131543"/>
            <a:ext cx="7783830" cy="829945"/>
          </a:xfrm>
          <a:prstGeom prst="rect">
            <a:avLst/>
          </a:prstGeom>
          <a:noFill/>
        </p:spPr>
        <p:txBody>
          <a:bodyPr wrap="none" rtlCol="0">
            <a:spAutoFit/>
          </a:bodyPr>
          <a:p>
            <a:pPr marL="285750" indent="-285750">
              <a:buFont typeface="Wingdings" panose="05000000000000000000" pitchFamily="2" charset="2"/>
              <a:buChar char="Ø"/>
            </a:pPr>
            <a:r>
              <a:rPr kumimoji="1" lang="zh-CN" altLang="en-US" sz="2400" b="1" dirty="0"/>
              <a:t>方向一：基于</a:t>
            </a:r>
            <a:r>
              <a:rPr kumimoji="1" lang="en-US" altLang="zh-CN" sz="2400" b="1" dirty="0"/>
              <a:t>AI</a:t>
            </a:r>
            <a:r>
              <a:rPr kumimoji="1" lang="zh-CN" altLang="en-US" sz="2400" b="1" dirty="0"/>
              <a:t>的流量调度策略，实现负载均衡；</a:t>
            </a:r>
            <a:endParaRPr kumimoji="1" lang="en-US" altLang="zh-CN" sz="2400" b="1" dirty="0"/>
          </a:p>
          <a:p>
            <a:pPr marL="285750" indent="-285750">
              <a:buFont typeface="Wingdings" panose="05000000000000000000" pitchFamily="2" charset="2"/>
              <a:buChar char="Ø"/>
            </a:pPr>
            <a:r>
              <a:rPr kumimoji="1" lang="zh-CN" altLang="en-US" sz="2400" b="1" dirty="0"/>
              <a:t>方向二：集群流量的预测，实现突发流量的提前感知。</a:t>
            </a:r>
            <a:endParaRPr kumimoji="1" lang="zh-CN" alt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838" y="1017879"/>
            <a:ext cx="5318231" cy="521970"/>
          </a:xfrm>
          <a:prstGeom prst="rect">
            <a:avLst/>
          </a:prstGeom>
          <a:noFill/>
        </p:spPr>
        <p:txBody>
          <a:bodyPr wrap="square" rtlCol="0">
            <a:spAutoFit/>
          </a:bodyPr>
          <a:lstStyle/>
          <a:p>
            <a:r>
              <a:rPr lang="zh-CN" altLang="en-US" sz="2800" b="1">
                <a:solidFill>
                  <a:srgbClr val="C00000"/>
                </a:solidFill>
              </a:rPr>
              <a:t>流量预测问题解析</a:t>
            </a:r>
            <a:endParaRPr lang="zh-CN" altLang="en-US" sz="2800" b="1">
              <a:solidFill>
                <a:srgbClr val="C00000"/>
              </a:solidFill>
            </a:endParaRPr>
          </a:p>
        </p:txBody>
      </p:sp>
      <p:pic>
        <p:nvPicPr>
          <p:cNvPr id="2" name="图片 1"/>
          <p:cNvPicPr>
            <a:picLocks noChangeAspect="1"/>
          </p:cNvPicPr>
          <p:nvPr/>
        </p:nvPicPr>
        <p:blipFill>
          <a:blip r:embed="rId1"/>
          <a:stretch>
            <a:fillRect/>
          </a:stretch>
        </p:blipFill>
        <p:spPr>
          <a:xfrm>
            <a:off x="995680" y="2008505"/>
            <a:ext cx="5906770" cy="3696970"/>
          </a:xfrm>
          <a:prstGeom prst="rect">
            <a:avLst/>
          </a:prstGeom>
        </p:spPr>
      </p:pic>
      <p:sp>
        <p:nvSpPr>
          <p:cNvPr id="3" name="文本框 2"/>
          <p:cNvSpPr txBox="1"/>
          <p:nvPr/>
        </p:nvSpPr>
        <p:spPr>
          <a:xfrm>
            <a:off x="7541260" y="1539875"/>
            <a:ext cx="3896995" cy="4521835"/>
          </a:xfrm>
          <a:prstGeom prst="rect">
            <a:avLst/>
          </a:prstGeom>
          <a:noFill/>
        </p:spPr>
        <p:txBody>
          <a:bodyPr wrap="square" rtlCol="0">
            <a:spAutoFit/>
          </a:bodyPr>
          <a:lstStyle/>
          <a:p>
            <a:pPr>
              <a:lnSpc>
                <a:spcPct val="120000"/>
              </a:lnSpc>
            </a:pPr>
            <a:r>
              <a:rPr lang="zh-CN" altLang="en-US" sz="2400">
                <a:latin typeface="微软雅黑" panose="020B0503020204020204" pitchFamily="34" charset="-122"/>
                <a:ea typeface="微软雅黑" panose="020B0503020204020204" pitchFamily="34" charset="-122"/>
              </a:rPr>
              <a:t>       流量预测问题主要分为两种主要类型，代表两种不同的场景。</a:t>
            </a:r>
            <a:endParaRPr lang="zh-CN" altLang="en-US" sz="2400">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charset="0"/>
              <a:buChar char="Ø"/>
            </a:pPr>
            <a:r>
              <a:rPr lang="zh-CN" altLang="en-US" sz="2400">
                <a:latin typeface="微软雅黑" panose="020B0503020204020204" pitchFamily="34" charset="-122"/>
                <a:ea typeface="微软雅黑" panose="020B0503020204020204" pitchFamily="34" charset="-122"/>
              </a:rPr>
              <a:t>时间预测问题：只考虑各设备使用历史流量数据中的时间相关性；</a:t>
            </a:r>
            <a:endParaRPr lang="zh-CN" altLang="en-US" sz="2400">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charset="0"/>
              <a:buChar char="Ø"/>
            </a:pPr>
            <a:r>
              <a:rPr lang="zh-CN" altLang="en-US" sz="2400">
                <a:latin typeface="微软雅黑" panose="020B0503020204020204" pitchFamily="34" charset="-122"/>
                <a:ea typeface="微软雅黑" panose="020B0503020204020204" pitchFamily="34" charset="-122"/>
              </a:rPr>
              <a:t>时空预测问题：除了时间相关性之外，还考虑了多个区域内的流量以及它们的空间相关性。</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3095148" y="283184"/>
            <a:ext cx="5318231" cy="521970"/>
          </a:xfrm>
          <a:prstGeom prst="rect">
            <a:avLst/>
          </a:prstGeom>
          <a:noFill/>
        </p:spPr>
        <p:txBody>
          <a:bodyPr wrap="square" rtlCol="0">
            <a:spAutoFit/>
          </a:bodyPr>
          <a:lstStyle/>
          <a:p>
            <a:r>
              <a:rPr lang="zh-CN" altLang="en-US" sz="2800" b="1">
                <a:solidFill>
                  <a:srgbClr val="C00000"/>
                </a:solidFill>
              </a:rPr>
              <a:t>流量预测数据集</a:t>
            </a:r>
            <a:endParaRPr lang="zh-CN" altLang="en-US" sz="2800" b="1">
              <a:solidFill>
                <a:srgbClr val="C00000"/>
              </a:solidFill>
            </a:endParaRPr>
          </a:p>
        </p:txBody>
      </p:sp>
      <p:graphicFrame>
        <p:nvGraphicFramePr>
          <p:cNvPr id="2" name="表格 7"/>
          <p:cNvGraphicFramePr>
            <a:graphicFrameLocks noGrp="1"/>
          </p:cNvGraphicFramePr>
          <p:nvPr>
            <p:custDataLst>
              <p:tags r:id="rId1"/>
            </p:custDataLst>
          </p:nvPr>
        </p:nvGraphicFramePr>
        <p:xfrm>
          <a:off x="356870" y="1048385"/>
          <a:ext cx="11405870" cy="5666105"/>
        </p:xfrm>
        <a:graphic>
          <a:graphicData uri="http://schemas.openxmlformats.org/drawingml/2006/table">
            <a:tbl>
              <a:tblPr firstRow="1" bandRow="1">
                <a:tableStyleId>{5C22544A-7EE6-4342-B048-85BDC9FD1C3A}</a:tableStyleId>
              </a:tblPr>
              <a:tblGrid>
                <a:gridCol w="1811655"/>
                <a:gridCol w="1228725"/>
                <a:gridCol w="8365490"/>
              </a:tblGrid>
              <a:tr h="636905">
                <a:tc>
                  <a:txBody>
                    <a:bodyPr/>
                    <a:p>
                      <a:pPr algn="ctr"/>
                      <a:r>
                        <a:rPr lang="zh-CN" altLang="en-US" sz="2400">
                          <a:latin typeface="Times New Roman" panose="02020603050405020304" pitchFamily="18" charset="0"/>
                          <a:cs typeface="Times New Roman" panose="02020603050405020304" pitchFamily="18" charset="0"/>
                        </a:rPr>
                        <a:t>数据集</a:t>
                      </a:r>
                      <a:endParaRPr lang="zh-CN" altLang="en-US" sz="2400">
                        <a:latin typeface="Times New Roman" panose="02020603050405020304" pitchFamily="18" charset="0"/>
                        <a:cs typeface="Times New Roman" panose="02020603050405020304" pitchFamily="18" charset="0"/>
                      </a:endParaRPr>
                    </a:p>
                  </a:txBody>
                  <a:tcPr anchor="ctr"/>
                </a:tc>
                <a:tc>
                  <a:txBody>
                    <a:bodyPr/>
                    <a:p>
                      <a:pPr algn="ctr"/>
                      <a:r>
                        <a:rPr lang="zh-CN" altLang="en-US" sz="2400">
                          <a:latin typeface="Times New Roman" panose="02020603050405020304" pitchFamily="18" charset="0"/>
                          <a:cs typeface="Times New Roman" panose="02020603050405020304" pitchFamily="18" charset="0"/>
                        </a:rPr>
                        <a:t>类型</a:t>
                      </a:r>
                      <a:endParaRPr lang="zh-CN" altLang="en-US" sz="2400">
                        <a:latin typeface="Times New Roman" panose="02020603050405020304" pitchFamily="18" charset="0"/>
                        <a:cs typeface="Times New Roman" panose="02020603050405020304" pitchFamily="18" charset="0"/>
                      </a:endParaRPr>
                    </a:p>
                  </a:txBody>
                  <a:tcPr anchor="ctr"/>
                </a:tc>
                <a:tc>
                  <a:txBody>
                    <a:bodyPr/>
                    <a:p>
                      <a:pPr algn="ctr"/>
                      <a:r>
                        <a:rPr lang="zh-CN" altLang="en-US" sz="2400">
                          <a:latin typeface="Times New Roman" panose="02020603050405020304" pitchFamily="18" charset="0"/>
                          <a:cs typeface="Times New Roman" panose="02020603050405020304" pitchFamily="18" charset="0"/>
                        </a:rPr>
                        <a:t>简介</a:t>
                      </a:r>
                      <a:endParaRPr lang="zh-CN" altLang="en-US" sz="2400">
                        <a:latin typeface="Times New Roman" panose="02020603050405020304" pitchFamily="18" charset="0"/>
                        <a:cs typeface="Times New Roman" panose="02020603050405020304" pitchFamily="18" charset="0"/>
                      </a:endParaRPr>
                    </a:p>
                  </a:txBody>
                  <a:tcPr anchor="ctr"/>
                </a:tc>
              </a:tr>
              <a:tr h="1463040">
                <a:tc>
                  <a:txBody>
                    <a:bodyPr/>
                    <a:p>
                      <a:pPr algn="ctr"/>
                      <a:r>
                        <a:rPr lang="zh-CN" altLang="en-US" sz="2000">
                          <a:latin typeface="Times New Roman" panose="02020603050405020304" pitchFamily="18" charset="0"/>
                          <a:cs typeface="Times New Roman" panose="02020603050405020304" pitchFamily="18" charset="0"/>
                        </a:rPr>
                        <a:t>Telecom Italia</a:t>
                      </a:r>
                      <a:endParaRPr lang="zh-CN" altLang="en-US" sz="2000">
                        <a:latin typeface="Times New Roman" panose="02020603050405020304" pitchFamily="18" charset="0"/>
                        <a:cs typeface="Times New Roman" panose="02020603050405020304" pitchFamily="18" charset="0"/>
                      </a:endParaRPr>
                    </a:p>
                  </a:txBody>
                  <a:tcPr anchor="ctr"/>
                </a:tc>
                <a:tc>
                  <a:txBody>
                    <a:bodyPr/>
                    <a:p>
                      <a:pPr algn="ctr"/>
                      <a:r>
                        <a:rPr lang="zh-CN" altLang="en-US" sz="2000">
                          <a:latin typeface="Times New Roman" panose="02020603050405020304" pitchFamily="18" charset="0"/>
                          <a:cs typeface="Times New Roman" panose="02020603050405020304" pitchFamily="18" charset="0"/>
                        </a:rPr>
                        <a:t>时空</a:t>
                      </a:r>
                      <a:endParaRPr lang="zh-CN" altLang="en-US" sz="2000">
                        <a:latin typeface="Times New Roman" panose="02020603050405020304" pitchFamily="18" charset="0"/>
                        <a:cs typeface="Times New Roman" panose="02020603050405020304" pitchFamily="18" charset="0"/>
                      </a:endParaRPr>
                    </a:p>
                  </a:txBody>
                  <a:tcPr anchor="ctr"/>
                </a:tc>
                <a:tc>
                  <a:txBody>
                    <a:bodyPr/>
                    <a:p>
                      <a:pPr algn="ctr"/>
                      <a:r>
                        <a:rPr lang="zh-CN" altLang="en-US" sz="1800">
                          <a:latin typeface="Times New Roman" panose="02020603050405020304" pitchFamily="18" charset="0"/>
                          <a:cs typeface="Times New Roman" panose="02020603050405020304" pitchFamily="18" charset="0"/>
                        </a:rPr>
                        <a:t>该数据集于2013年11月1日在意大利米兰市收集到2014年1月1日，整个空间区域被划分为100×100个网格，每个网格的大小约为235×235平方米。流量数据统计以区域为单位，每隔10 分钟统计各区域内用户收发的短信服务（SMS）、呼叫服务（Call）和移动用户上网服务（Internet）等流量总量。</a:t>
                      </a:r>
                      <a:endParaRPr lang="zh-CN" altLang="en-US" sz="1800">
                        <a:latin typeface="Times New Roman" panose="02020603050405020304" pitchFamily="18" charset="0"/>
                        <a:cs typeface="Times New Roman" panose="02020603050405020304" pitchFamily="18" charset="0"/>
                      </a:endParaRPr>
                    </a:p>
                  </a:txBody>
                  <a:tcPr anchor="ctr"/>
                </a:tc>
              </a:tr>
              <a:tr h="1188720">
                <a:tc>
                  <a:txBody>
                    <a:bodyPr/>
                    <a:p>
                      <a:pPr algn="ctr"/>
                      <a:r>
                        <a:rPr lang="en-US" altLang="zh-CN" sz="2000">
                          <a:latin typeface="Times New Roman" panose="02020603050405020304" pitchFamily="18" charset="0"/>
                          <a:cs typeface="Times New Roman" panose="02020603050405020304" pitchFamily="18" charset="0"/>
                        </a:rPr>
                        <a:t>GEANT</a:t>
                      </a:r>
                      <a:endParaRPr lang="en-US" altLang="zh-CN" sz="2000">
                        <a:latin typeface="Times New Roman" panose="02020603050405020304" pitchFamily="18" charset="0"/>
                        <a:cs typeface="Times New Roman" panose="02020603050405020304" pitchFamily="18" charset="0"/>
                      </a:endParaRPr>
                    </a:p>
                  </a:txBody>
                  <a:tcPr anchor="ct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时间</a:t>
                      </a:r>
                      <a:endParaRPr lang="zh-CN" altLang="en-US" sz="2000">
                        <a:latin typeface="Times New Roman" panose="02020603050405020304" pitchFamily="18" charset="0"/>
                        <a:cs typeface="Times New Roman" panose="02020603050405020304" pitchFamily="18" charset="0"/>
                      </a:endParaRPr>
                    </a:p>
                  </a:txBody>
                  <a:tcPr anchor="ctr"/>
                </a:tc>
                <a:tc>
                  <a:txBody>
                    <a:bodyPr/>
                    <a:p>
                      <a:pPr algn="ctr"/>
                      <a:r>
                        <a:rPr lang="zh-CN" altLang="en-US" sz="1800">
                          <a:latin typeface="Times New Roman" panose="02020603050405020304" pitchFamily="18" charset="0"/>
                          <a:cs typeface="Times New Roman" panose="02020603050405020304" pitchFamily="18" charset="0"/>
                        </a:rPr>
                        <a:t>该数据集是由萨里大学研究团队收集并整理的来自GEANT网络的流量信息。该流量信息由内部网关协议和边界网关协议路由信息组成，每隔15 min记录一次，以15×15的矩阵形式呈现。时间跨度为5个多月共167天。</a:t>
                      </a:r>
                      <a:endParaRPr lang="zh-CN" altLang="en-US" sz="1800">
                        <a:latin typeface="Times New Roman" panose="02020603050405020304" pitchFamily="18" charset="0"/>
                        <a:cs typeface="Times New Roman" panose="02020603050405020304" pitchFamily="18" charset="0"/>
                      </a:endParaRPr>
                    </a:p>
                  </a:txBody>
                  <a:tcPr anchor="ctr"/>
                </a:tc>
              </a:tr>
              <a:tr h="1188720">
                <a:tc>
                  <a:txBody>
                    <a:bodyPr/>
                    <a:p>
                      <a:pPr algn="ctr"/>
                      <a:r>
                        <a:rPr lang="zh-CN" altLang="en-US" sz="2000">
                          <a:latin typeface="Times New Roman" panose="02020603050405020304" pitchFamily="18" charset="0"/>
                          <a:cs typeface="Times New Roman" panose="02020603050405020304" pitchFamily="18" charset="0"/>
                        </a:rPr>
                        <a:t>City Cellular Traffic Map (C2TM)</a:t>
                      </a:r>
                      <a:endParaRPr lang="zh-CN" altLang="en-US" sz="2000">
                        <a:latin typeface="Times New Roman" panose="02020603050405020304" pitchFamily="18" charset="0"/>
                        <a:cs typeface="Times New Roman" panose="02020603050405020304" pitchFamily="18" charset="0"/>
                      </a:endParaRPr>
                    </a:p>
                  </a:txBody>
                  <a:tcPr anchor="ct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时空</a:t>
                      </a:r>
                      <a:endParaRPr lang="zh-CN" altLang="en-US" sz="2000">
                        <a:latin typeface="Times New Roman" panose="02020603050405020304" pitchFamily="18" charset="0"/>
                        <a:cs typeface="Times New Roman" panose="02020603050405020304" pitchFamily="18" charset="0"/>
                      </a:endParaRPr>
                    </a:p>
                  </a:txBody>
                  <a:tcPr anchor="ctr"/>
                </a:tc>
                <a:tc>
                  <a:txBody>
                    <a:bodyPr/>
                    <a:p>
                      <a:pPr algn="ctr"/>
                      <a:r>
                        <a:rPr lang="zh-CN" altLang="en-US" sz="1800">
                          <a:latin typeface="Times New Roman" panose="02020603050405020304" pitchFamily="18" charset="0"/>
                          <a:cs typeface="Times New Roman" panose="02020603050405020304" pitchFamily="18" charset="0"/>
                        </a:rPr>
                        <a:t>C2TM中的数据是从2012年8月19日至2012年8月26日期间从中国一个中等城市的13,269个基站收集的。每个数据记录都包含基站号、时间戳、移动用户数、传输的数据包数和每小时传输的字节数。</a:t>
                      </a:r>
                      <a:endParaRPr lang="zh-CN" altLang="en-US" sz="1800">
                        <a:latin typeface="Times New Roman" panose="02020603050405020304" pitchFamily="18" charset="0"/>
                        <a:cs typeface="Times New Roman" panose="02020603050405020304" pitchFamily="18" charset="0"/>
                      </a:endParaRPr>
                    </a:p>
                  </a:txBody>
                  <a:tcPr anchor="ctr"/>
                </a:tc>
              </a:tr>
              <a:tr h="1188720">
                <a:tc>
                  <a:txBody>
                    <a:bodyPr/>
                    <a:p>
                      <a:pPr algn="ctr">
                        <a:buNone/>
                      </a:pPr>
                      <a:r>
                        <a:rPr lang="zh-CN" altLang="en-US" sz="2000">
                          <a:latin typeface="Times New Roman" panose="02020603050405020304" pitchFamily="18" charset="0"/>
                          <a:cs typeface="Times New Roman" panose="02020603050405020304" pitchFamily="18" charset="0"/>
                        </a:rPr>
                        <a:t>LTE Network Traffic Data</a:t>
                      </a:r>
                      <a:endParaRPr lang="zh-CN" altLang="en-US" sz="2000">
                        <a:latin typeface="Times New Roman" panose="02020603050405020304" pitchFamily="18" charset="0"/>
                        <a:cs typeface="Times New Roman" panose="02020603050405020304" pitchFamily="18" charset="0"/>
                      </a:endParaRPr>
                    </a:p>
                  </a:txBody>
                  <a:tcPr anchor="ct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a:latin typeface="Times New Roman" panose="02020603050405020304" pitchFamily="18" charset="0"/>
                          <a:cs typeface="Times New Roman" panose="02020603050405020304" pitchFamily="18" charset="0"/>
                        </a:rPr>
                        <a:t>时间</a:t>
                      </a:r>
                      <a:endParaRPr lang="zh-CN" altLang="en-US" sz="2000">
                        <a:latin typeface="Times New Roman" panose="02020603050405020304" pitchFamily="18" charset="0"/>
                        <a:cs typeface="Times New Roman" panose="02020603050405020304" pitchFamily="18" charset="0"/>
                      </a:endParaRPr>
                    </a:p>
                  </a:txBody>
                  <a:tcPr anchor="ctr"/>
                </a:tc>
                <a:tc>
                  <a:txBody>
                    <a:bodyPr/>
                    <a:p>
                      <a:pPr algn="ctr">
                        <a:buNone/>
                      </a:pPr>
                      <a:r>
                        <a:rPr lang="zh-CN" altLang="en-US" sz="1800">
                          <a:latin typeface="Times New Roman" panose="02020603050405020304" pitchFamily="18" charset="0"/>
                          <a:cs typeface="Times New Roman" panose="02020603050405020304" pitchFamily="18" charset="0"/>
                        </a:rPr>
                        <a:t>该数据集在Kaggle网站上公开。该数据集包含2017年10月23日至2018年10月22日一年内57个小区内24小时内的4G数据使用情况。由于没有这57个小区的位置，因此基于该数据集的蜂窝流量预测问题可以仅归类为时间类型。</a:t>
                      </a:r>
                      <a:endParaRPr lang="zh-CN" altLang="en-US" sz="1800">
                        <a:latin typeface="Times New Roman" panose="02020603050405020304" pitchFamily="18" charset="0"/>
                        <a:cs typeface="Times New Roman" panose="02020603050405020304" pitchFamily="18" charset="0"/>
                      </a:endParaRPr>
                    </a:p>
                  </a:txBody>
                  <a:tcPr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838" y="1017879"/>
            <a:ext cx="5318231" cy="521970"/>
          </a:xfrm>
          <a:prstGeom prst="rect">
            <a:avLst/>
          </a:prstGeom>
          <a:noFill/>
        </p:spPr>
        <p:txBody>
          <a:bodyPr wrap="square" rtlCol="0">
            <a:spAutoFit/>
          </a:bodyPr>
          <a:lstStyle/>
          <a:p>
            <a:r>
              <a:rPr lang="zh-CN" altLang="en-US" sz="2800" b="1">
                <a:solidFill>
                  <a:srgbClr val="C00000"/>
                </a:solidFill>
              </a:rPr>
              <a:t>流量预测评估指标</a:t>
            </a:r>
            <a:endParaRPr lang="zh-CN" altLang="en-US" sz="2800" b="1">
              <a:solidFill>
                <a:srgbClr val="C00000"/>
              </a:solidFill>
            </a:endParaRPr>
          </a:p>
        </p:txBody>
      </p:sp>
      <p:sp>
        <p:nvSpPr>
          <p:cNvPr id="2" name="文本框 1"/>
          <p:cNvSpPr txBox="1"/>
          <p:nvPr/>
        </p:nvSpPr>
        <p:spPr>
          <a:xfrm>
            <a:off x="1290743" y="1721465"/>
            <a:ext cx="9610513" cy="1420495"/>
          </a:xfrm>
          <a:prstGeom prst="rect">
            <a:avLst/>
          </a:prstGeom>
          <a:noFill/>
        </p:spPr>
        <p:txBody>
          <a:bodyPr wrap="square" rtlCol="0">
            <a:spAutoFit/>
          </a:bodyPr>
          <a:p>
            <a:pPr>
              <a:lnSpc>
                <a:spcPct val="120000"/>
              </a:lnSpc>
            </a:pPr>
            <a:r>
              <a:rPr lang="zh-CN" altLang="en-US" sz="2400">
                <a:latin typeface="微软雅黑" panose="020B0503020204020204" pitchFamily="34" charset="-122"/>
                <a:ea typeface="微软雅黑" panose="020B0503020204020204" pitchFamily="34" charset="-122"/>
              </a:rPr>
              <a:t>       </a:t>
            </a:r>
            <a:r>
              <a:rPr sz="2400">
                <a:latin typeface="微软雅黑" panose="020B0503020204020204" pitchFamily="34" charset="-122"/>
                <a:ea typeface="微软雅黑" panose="020B0503020204020204" pitchFamily="34" charset="-122"/>
              </a:rPr>
              <a:t>预测性能</a:t>
            </a:r>
            <a:r>
              <a:rPr lang="en-US" altLang="zh-CN" sz="2400">
                <a:latin typeface="微软雅黑" panose="020B0503020204020204" pitchFamily="34" charset="-122"/>
                <a:ea typeface="微软雅黑" panose="020B0503020204020204" pitchFamily="34" charset="-122"/>
              </a:rPr>
              <a:t>主要</a:t>
            </a:r>
            <a:r>
              <a:rPr sz="2400">
                <a:latin typeface="微软雅黑" panose="020B0503020204020204" pitchFamily="34" charset="-122"/>
                <a:ea typeface="微软雅黑" panose="020B0503020204020204" pitchFamily="34" charset="-122"/>
              </a:rPr>
              <a:t>关注的是真实观测值与预测值之间的误差，可以通过一系列回归评估指标来衡量</a:t>
            </a:r>
            <a:r>
              <a:rPr lang="zh-CN" sz="2400">
                <a:latin typeface="微软雅黑" panose="020B0503020204020204" pitchFamily="34" charset="-122"/>
                <a:ea typeface="微软雅黑" panose="020B0503020204020204" pitchFamily="34" charset="-122"/>
              </a:rPr>
              <a:t>，</a:t>
            </a:r>
            <a:r>
              <a:rPr lang="zh-CN" sz="2400">
                <a:latin typeface="Times New Roman" panose="02020603050405020304" pitchFamily="18" charset="0"/>
                <a:ea typeface="微软雅黑" panose="020B0503020204020204" pitchFamily="34" charset="-122"/>
                <a:cs typeface="Times New Roman" panose="02020603050405020304" pitchFamily="18" charset="0"/>
              </a:rPr>
              <a:t>比如</a:t>
            </a:r>
            <a:r>
              <a:rPr lang="en-US" altLang="zh-CN" sz="2400">
                <a:latin typeface="Times New Roman" panose="02020603050405020304" pitchFamily="18" charset="0"/>
                <a:ea typeface="微软雅黑" panose="020B0503020204020204" pitchFamily="34" charset="-122"/>
                <a:cs typeface="Times New Roman" panose="02020603050405020304" pitchFamily="18" charset="0"/>
              </a:rPr>
              <a:t>MSE</a:t>
            </a:r>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a:latin typeface="Times New Roman" panose="02020603050405020304" pitchFamily="18" charset="0"/>
                <a:ea typeface="微软雅黑" panose="020B0503020204020204" pitchFamily="34" charset="-122"/>
                <a:cs typeface="Times New Roman" panose="02020603050405020304" pitchFamily="18" charset="0"/>
              </a:rPr>
              <a:t>RMSE</a:t>
            </a:r>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a:latin typeface="Times New Roman" panose="02020603050405020304" pitchFamily="18" charset="0"/>
                <a:ea typeface="微软雅黑" panose="020B0503020204020204" pitchFamily="34" charset="-122"/>
                <a:cs typeface="Times New Roman" panose="02020603050405020304" pitchFamily="18" charset="0"/>
              </a:rPr>
              <a:t>MAE</a:t>
            </a:r>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a:latin typeface="Times New Roman" panose="02020603050405020304" pitchFamily="18" charset="0"/>
                <a:ea typeface="微软雅黑" panose="020B0503020204020204" pitchFamily="34" charset="-122"/>
                <a:cs typeface="Times New Roman" panose="02020603050405020304" pitchFamily="18" charset="0"/>
              </a:rPr>
              <a:t>MAPE</a:t>
            </a:r>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a:latin typeface="Times New Roman" panose="02020603050405020304" pitchFamily="18" charset="0"/>
                <a:ea typeface="微软雅黑" panose="020B0503020204020204" pitchFamily="34" charset="-122"/>
                <a:cs typeface="Times New Roman" panose="02020603050405020304" pitchFamily="18" charset="0"/>
              </a:rPr>
              <a:t>R</a:t>
            </a:r>
            <a:r>
              <a:rPr lang="en-US" altLang="zh-CN" sz="2400" baseline="3000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等。</a:t>
            </a: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161540" y="2783840"/>
            <a:ext cx="5286375" cy="2309495"/>
          </a:xfrm>
          <a:prstGeom prst="rect">
            <a:avLst/>
          </a:prstGeom>
        </p:spPr>
      </p:pic>
      <p:sp>
        <p:nvSpPr>
          <p:cNvPr id="4" name="文本框 3"/>
          <p:cNvSpPr txBox="1"/>
          <p:nvPr/>
        </p:nvSpPr>
        <p:spPr>
          <a:xfrm>
            <a:off x="995680" y="5085715"/>
            <a:ext cx="10271125" cy="1420495"/>
          </a:xfrm>
          <a:prstGeom prst="rect">
            <a:avLst/>
          </a:prstGeom>
          <a:noFill/>
        </p:spPr>
        <p:txBody>
          <a:bodyPr wrap="square" rtlCol="0" anchor="t">
            <a:spAutoFit/>
          </a:bodyPr>
          <a:p>
            <a:pPr algn="l">
              <a:lnSpc>
                <a:spcPct val="120000"/>
              </a:lnSpc>
              <a:buClrTx/>
              <a:buSzTx/>
              <a:buFontTx/>
            </a:pPr>
            <a:r>
              <a:rPr lang="en-US" altLang="zh-CN" sz="2400">
                <a:latin typeface="微软雅黑" panose="020B0503020204020204" pitchFamily="34" charset="-122"/>
                <a:ea typeface="微软雅黑" panose="020B0503020204020204" pitchFamily="34" charset="-122"/>
              </a:rPr>
              <a:t>       </a:t>
            </a:r>
            <a:r>
              <a:rPr lang="zh-CN" sz="2400">
                <a:latin typeface="微软雅黑" panose="020B0503020204020204" pitchFamily="34" charset="-122"/>
                <a:ea typeface="微软雅黑" panose="020B0503020204020204" pitchFamily="34" charset="-122"/>
              </a:rPr>
              <a:t>另一方面</a:t>
            </a:r>
            <a:r>
              <a:rPr sz="2400">
                <a:latin typeface="微软雅黑" panose="020B0503020204020204" pitchFamily="34" charset="-122"/>
                <a:ea typeface="微软雅黑" panose="020B0503020204020204" pitchFamily="34" charset="-122"/>
              </a:rPr>
              <a:t>是预测模型的运行时间消耗，其中包括大多数机器学习和深度学习模型的训练时间和预测时间。</a:t>
            </a:r>
            <a:r>
              <a:rPr lang="zh-CN" sz="2400">
                <a:latin typeface="微软雅黑" panose="020B0503020204020204" pitchFamily="34" charset="-122"/>
                <a:ea typeface="微软雅黑" panose="020B0503020204020204" pitchFamily="34" charset="-122"/>
              </a:rPr>
              <a:t>还有个别</a:t>
            </a:r>
            <a:r>
              <a:rPr sz="2400">
                <a:latin typeface="微软雅黑" panose="020B0503020204020204" pitchFamily="34" charset="-122"/>
                <a:ea typeface="微软雅黑" panose="020B0503020204020204" pitchFamily="34" charset="-122"/>
              </a:rPr>
              <a:t>评价指标是结合</a:t>
            </a:r>
            <a:r>
              <a:rPr lang="zh-CN" sz="2400">
                <a:latin typeface="微软雅黑" panose="020B0503020204020204" pitchFamily="34" charset="-122"/>
                <a:ea typeface="微软雅黑" panose="020B0503020204020204" pitchFamily="34" charset="-122"/>
              </a:rPr>
              <a:t>网络流量预测的</a:t>
            </a:r>
            <a:r>
              <a:rPr sz="2400">
                <a:latin typeface="微软雅黑" panose="020B0503020204020204" pitchFamily="34" charset="-122"/>
                <a:ea typeface="微软雅黑" panose="020B0503020204020204" pitchFamily="34" charset="-122"/>
              </a:rPr>
              <a:t>领域知识设计的，</a:t>
            </a:r>
            <a:r>
              <a:rPr lang="zh-CN" sz="2400">
                <a:latin typeface="微软雅黑" panose="020B0503020204020204" pitchFamily="34" charset="-122"/>
                <a:ea typeface="微软雅黑" panose="020B0503020204020204" pitchFamily="34" charset="-122"/>
              </a:rPr>
              <a:t>但还没有被广泛使用</a:t>
            </a:r>
            <a:r>
              <a:rPr sz="2400">
                <a:latin typeface="微软雅黑" panose="020B0503020204020204" pitchFamily="34" charset="-122"/>
                <a:ea typeface="微软雅黑" panose="020B0503020204020204" pitchFamily="34" charset="-122"/>
              </a:rPr>
              <a:t>。</a:t>
            </a:r>
            <a:endParaRPr sz="240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7334885" y="3025140"/>
            <a:ext cx="4001135" cy="18275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838" y="1017879"/>
            <a:ext cx="5318231" cy="521970"/>
          </a:xfrm>
          <a:prstGeom prst="rect">
            <a:avLst/>
          </a:prstGeom>
          <a:noFill/>
        </p:spPr>
        <p:txBody>
          <a:bodyPr wrap="square" rtlCol="0">
            <a:spAutoFit/>
          </a:bodyPr>
          <a:lstStyle/>
          <a:p>
            <a:r>
              <a:rPr lang="zh-CN" altLang="en-US" sz="2800" b="1">
                <a:solidFill>
                  <a:srgbClr val="C00000"/>
                </a:solidFill>
              </a:rPr>
              <a:t>流量预测</a:t>
            </a:r>
            <a:r>
              <a:rPr lang="en-US" altLang="zh-CN" sz="2800" b="1">
                <a:solidFill>
                  <a:srgbClr val="C00000"/>
                </a:solidFill>
              </a:rPr>
              <a:t>Pipeline</a:t>
            </a:r>
            <a:r>
              <a:rPr lang="zh-CN" altLang="en-US" sz="2800" b="1">
                <a:solidFill>
                  <a:srgbClr val="C00000"/>
                </a:solidFill>
              </a:rPr>
              <a:t>分类</a:t>
            </a:r>
            <a:endParaRPr lang="zh-CN" altLang="en-US" sz="2800" b="1">
              <a:solidFill>
                <a:srgbClr val="C00000"/>
              </a:solidFill>
            </a:endParaRPr>
          </a:p>
        </p:txBody>
      </p:sp>
      <p:sp>
        <p:nvSpPr>
          <p:cNvPr id="2" name="文本框 1"/>
          <p:cNvSpPr txBox="1"/>
          <p:nvPr/>
        </p:nvSpPr>
        <p:spPr>
          <a:xfrm>
            <a:off x="1234228" y="1721465"/>
            <a:ext cx="9610513" cy="4715510"/>
          </a:xfrm>
          <a:prstGeom prst="rect">
            <a:avLst/>
          </a:prstGeom>
          <a:noFill/>
        </p:spPr>
        <p:txBody>
          <a:bodyPr wrap="square" rtlCol="0">
            <a:spAutoFit/>
          </a:bodyPr>
          <a:p>
            <a:pPr fontAlgn="auto">
              <a:lnSpc>
                <a:spcPct val="130000"/>
              </a:lnSpc>
              <a:spcAft>
                <a:spcPts val="600"/>
              </a:spcAft>
            </a:pPr>
            <a:r>
              <a:rPr lang="zh-CN" altLang="en-US" sz="2400">
                <a:latin typeface="微软雅黑" panose="020B0503020204020204" pitchFamily="34" charset="-122"/>
                <a:ea typeface="微软雅黑" panose="020B0503020204020204" pitchFamily="34" charset="-122"/>
              </a:rPr>
              <a:t>       流量</a:t>
            </a:r>
            <a:r>
              <a:rPr sz="2400">
                <a:latin typeface="微软雅黑" panose="020B0503020204020204" pitchFamily="34" charset="-122"/>
                <a:ea typeface="微软雅黑" panose="020B0503020204020204" pitchFamily="34" charset="-122"/>
              </a:rPr>
              <a:t>预测</a:t>
            </a:r>
            <a:r>
              <a:rPr lang="zh-CN" sz="2400">
                <a:latin typeface="微软雅黑" panose="020B0503020204020204" pitchFamily="34" charset="-122"/>
                <a:ea typeface="微软雅黑" panose="020B0503020204020204" pitchFamily="34" charset="-122"/>
              </a:rPr>
              <a:t>需要预处理，不同的预测流程对应着不同的预处理方法。</a:t>
            </a:r>
            <a:endParaRPr lang="zh-CN" sz="2400">
              <a:latin typeface="微软雅黑" panose="020B0503020204020204" pitchFamily="34" charset="-122"/>
              <a:ea typeface="微软雅黑" panose="020B0503020204020204" pitchFamily="34" charset="-122"/>
            </a:endParaRPr>
          </a:p>
          <a:p>
            <a:pPr marL="342900" indent="-342900" fontAlgn="auto">
              <a:lnSpc>
                <a:spcPct val="130000"/>
              </a:lnSpc>
              <a:spcAft>
                <a:spcPts val="600"/>
              </a:spcAft>
              <a:buFont typeface="Wingdings" panose="05000000000000000000" charset="0"/>
              <a:buChar char="Ø"/>
            </a:pPr>
            <a:r>
              <a:rPr lang="zh-CN" sz="2400">
                <a:latin typeface="微软雅黑" panose="020B0503020204020204" pitchFamily="34" charset="-122"/>
                <a:ea typeface="微软雅黑" panose="020B0503020204020204" pitchFamily="34" charset="-122"/>
              </a:rPr>
              <a:t>直接预测：使用通用的数据预处理技术，例如通过数据标准化或最小-最大归一化进行数据缩放，以及数据插补法进行缺失数据填充等；</a:t>
            </a:r>
            <a:endParaRPr lang="zh-CN" sz="2400">
              <a:latin typeface="微软雅黑" panose="020B0503020204020204" pitchFamily="34" charset="-122"/>
              <a:ea typeface="微软雅黑" panose="020B0503020204020204" pitchFamily="34" charset="-122"/>
            </a:endParaRPr>
          </a:p>
          <a:p>
            <a:pPr marL="342900" indent="-342900" fontAlgn="auto">
              <a:lnSpc>
                <a:spcPct val="130000"/>
              </a:lnSpc>
              <a:spcAft>
                <a:spcPts val="600"/>
              </a:spcAft>
              <a:buFont typeface="Wingdings" panose="05000000000000000000" charset="0"/>
              <a:buChar char="Ø"/>
            </a:pPr>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分类后预测：将数据包分类为特定的应用程序或服务，然后分别分析，并进一步构建多个预测模型来预测各个应用程序的未来流量；</a:t>
            </a: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auto">
              <a:lnSpc>
                <a:spcPct val="130000"/>
              </a:lnSpc>
              <a:spcAft>
                <a:spcPts val="600"/>
              </a:spcAft>
              <a:buFont typeface="Wingdings" panose="05000000000000000000" charset="0"/>
              <a:buChar char="Ø"/>
            </a:pPr>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分解后预测：使用离散小波变换和傅里叶分析等分解技术将流量拆解为多个分量，然后使用单独的模型来预测每个分量；</a:t>
            </a: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fontAlgn="auto">
              <a:lnSpc>
                <a:spcPct val="130000"/>
              </a:lnSpc>
              <a:spcAft>
                <a:spcPts val="600"/>
              </a:spcAft>
              <a:buFont typeface="Wingdings" panose="05000000000000000000" charset="0"/>
              <a:buChar char="Ø"/>
            </a:pPr>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聚类后预测：根据不同系列的隐式相似性对流量进行分组，以便可以构建少量的预测模型，减少训练和推理负担。</a:t>
            </a: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8"/>
          <p:cNvSpPr txBox="1">
            <a:spLocks noChangeArrowheads="1"/>
          </p:cNvSpPr>
          <p:nvPr/>
        </p:nvSpPr>
        <p:spPr bwMode="auto">
          <a:xfrm>
            <a:off x="839657" y="282908"/>
            <a:ext cx="322784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000" b="1" dirty="0">
                <a:latin typeface="Arial" panose="020B0604020202020204" pitchFamily="34" charset="0"/>
                <a:ea typeface="微软雅黑" panose="020B0503020204020204" pitchFamily="34" charset="-122"/>
                <a:sym typeface="Arial" panose="020B0604020202020204" pitchFamily="34" charset="0"/>
              </a:rPr>
              <a:t>AI</a:t>
            </a:r>
            <a:r>
              <a:rPr lang="zh-CN" altLang="en-US" sz="3000" b="1" dirty="0">
                <a:latin typeface="Arial" panose="020B0604020202020204" pitchFamily="34" charset="0"/>
                <a:ea typeface="微软雅黑" panose="020B0503020204020204" pitchFamily="34" charset="-122"/>
                <a:sym typeface="Arial" panose="020B0604020202020204" pitchFamily="34" charset="0"/>
              </a:rPr>
              <a:t>网关调度</a:t>
            </a:r>
            <a:endParaRPr lang="zh-CN" altLang="en-US" sz="3000" b="1"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燕尾形 40"/>
          <p:cNvSpPr/>
          <p:nvPr/>
        </p:nvSpPr>
        <p:spPr bwMode="auto">
          <a:xfrm>
            <a:off x="295275" y="384955"/>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2" name="燕尾形 41"/>
          <p:cNvSpPr/>
          <p:nvPr/>
        </p:nvSpPr>
        <p:spPr bwMode="auto">
          <a:xfrm>
            <a:off x="563432" y="386389"/>
            <a:ext cx="276225" cy="349904"/>
          </a:xfrm>
          <a:prstGeom prst="chevron">
            <a:avLst>
              <a:gd name="adj" fmla="val 37480"/>
            </a:avLst>
          </a:prstGeom>
          <a:solidFill>
            <a:srgbClr val="0046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文本框 5"/>
          <p:cNvSpPr txBox="1"/>
          <p:nvPr/>
        </p:nvSpPr>
        <p:spPr>
          <a:xfrm>
            <a:off x="995838" y="1017879"/>
            <a:ext cx="5318231" cy="521970"/>
          </a:xfrm>
          <a:prstGeom prst="rect">
            <a:avLst/>
          </a:prstGeom>
          <a:noFill/>
        </p:spPr>
        <p:txBody>
          <a:bodyPr wrap="square" rtlCol="0">
            <a:spAutoFit/>
          </a:bodyPr>
          <a:lstStyle/>
          <a:p>
            <a:r>
              <a:rPr lang="zh-CN" altLang="en-US" sz="2800" b="1">
                <a:solidFill>
                  <a:srgbClr val="C00000"/>
                </a:solidFill>
              </a:rPr>
              <a:t>分类后预测</a:t>
            </a:r>
            <a:endParaRPr lang="zh-CN" altLang="en-US" sz="2800" b="1">
              <a:solidFill>
                <a:srgbClr val="C00000"/>
              </a:solidFill>
            </a:endParaRPr>
          </a:p>
        </p:txBody>
      </p:sp>
      <p:pic>
        <p:nvPicPr>
          <p:cNvPr id="4" name="图片 3"/>
          <p:cNvPicPr>
            <a:picLocks noChangeAspect="1"/>
          </p:cNvPicPr>
          <p:nvPr/>
        </p:nvPicPr>
        <p:blipFill>
          <a:blip r:embed="rId1"/>
          <a:stretch>
            <a:fillRect/>
          </a:stretch>
        </p:blipFill>
        <p:spPr>
          <a:xfrm>
            <a:off x="504190" y="1602105"/>
            <a:ext cx="11184255" cy="5024120"/>
          </a:xfrm>
          <a:prstGeom prst="rect">
            <a:avLst/>
          </a:prstGeom>
        </p:spPr>
      </p:pic>
    </p:spTree>
  </p:cSld>
  <p:clrMapOvr>
    <a:masterClrMapping/>
  </p:clrMapOvr>
</p:sld>
</file>

<file path=ppt/tags/tag1.xml><?xml version="1.0" encoding="utf-8"?>
<p:tagLst xmlns:p="http://schemas.openxmlformats.org/presentationml/2006/main">
  <p:tag name="TABLE_ENDDRAG_ORIGIN_RECT" val="898*442"/>
  <p:tag name="TABLE_ENDDRAG_RECT" val="28*130*898*442"/>
</p:tagLst>
</file>

<file path=ppt/tags/tag2.xml><?xml version="1.0" encoding="utf-8"?>
<p:tagLst xmlns:p="http://schemas.openxmlformats.org/presentationml/2006/main">
  <p:tag name="TABLE_ENDDRAG_ORIGIN_RECT" val="787*336"/>
  <p:tag name="TABLE_ENDDRAG_RECT" val="94*139*787*336"/>
</p:tagLst>
</file>

<file path=ppt/tags/tag3.xml><?xml version="1.0" encoding="utf-8"?>
<p:tagLst xmlns:p="http://schemas.openxmlformats.org/presentationml/2006/main">
  <p:tag name="TABLE_ENDDRAG_ORIGIN_RECT" val="861*300"/>
  <p:tag name="TABLE_ENDDRAG_RECT" val="59*211*861*300"/>
</p:tagLst>
</file>

<file path=ppt/tags/tag4.xml><?xml version="1.0" encoding="utf-8"?>
<p:tagLst xmlns:p="http://schemas.openxmlformats.org/presentationml/2006/main">
  <p:tag name="TABLE_ENDDRAG_ORIGIN_RECT" val="835*337"/>
  <p:tag name="TABLE_ENDDRAG_RECT" val="62*162*835*337"/>
</p:tagLst>
</file>

<file path=ppt/tags/tag5.xml><?xml version="1.0" encoding="utf-8"?>
<p:tagLst xmlns:p="http://schemas.openxmlformats.org/presentationml/2006/main">
  <p:tag name="commondata" val="eyJoZGlkIjoiZWJmMzVhYTE0ZDU2Mzg2OWNiOTFmN2VjZGFhNjI1NGMifQ=="/>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自定义 1">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4_自定义设计方案">
  <a:themeElements>
    <a:clrScheme name="自定义 22">
      <a:dk1>
        <a:sysClr val="windowText" lastClr="000000"/>
      </a:dk1>
      <a:lt1>
        <a:sysClr val="window" lastClr="FFFFFF"/>
      </a:lt1>
      <a:dk2>
        <a:srgbClr val="44546A"/>
      </a:dk2>
      <a:lt2>
        <a:srgbClr val="E7E6E6"/>
      </a:lt2>
      <a:accent1>
        <a:srgbClr val="0170C1"/>
      </a:accent1>
      <a:accent2>
        <a:srgbClr val="A6A6A6"/>
      </a:accent2>
      <a:accent3>
        <a:srgbClr val="0170C1"/>
      </a:accent3>
      <a:accent4>
        <a:srgbClr val="A6A6A6"/>
      </a:accent4>
      <a:accent5>
        <a:srgbClr val="0170C1"/>
      </a:accent5>
      <a:accent6>
        <a:srgbClr val="A6A6A6"/>
      </a:accent6>
      <a:hlink>
        <a:srgbClr val="0170C1"/>
      </a:hlink>
      <a:folHlink>
        <a:srgbClr val="A6A6A6"/>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3eb49c193c7573ac1da22f686a6640598885d3bb</Template>
  <TotalTime>0</TotalTime>
  <Words>4935</Words>
  <Application>WPS 演示</Application>
  <PresentationFormat>宽屏</PresentationFormat>
  <Paragraphs>346</Paragraphs>
  <Slides>26</Slides>
  <Notes>21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26</vt:i4>
      </vt:variant>
    </vt:vector>
  </HeadingPairs>
  <TitlesOfParts>
    <vt:vector size="40" baseType="lpstr">
      <vt:lpstr>Arial</vt:lpstr>
      <vt:lpstr>宋体</vt:lpstr>
      <vt:lpstr>Wingdings</vt:lpstr>
      <vt:lpstr>Calibri</vt:lpstr>
      <vt:lpstr>Calibri Light</vt:lpstr>
      <vt:lpstr>等线</vt:lpstr>
      <vt:lpstr>微软雅黑</vt:lpstr>
      <vt:lpstr>Segoe Print</vt:lpstr>
      <vt:lpstr>Wingdings</vt:lpstr>
      <vt:lpstr>Times New Roman</vt:lpstr>
      <vt:lpstr>Arial Unicode MS</vt:lpstr>
      <vt:lpstr>等线 Light</vt:lpstr>
      <vt:lpstr>Office 主题</vt:lpstr>
      <vt:lpstr>24_自定义设计方案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xjtuoa.test0</dc:creator>
  <cp:lastModifiedBy>洛笙</cp:lastModifiedBy>
  <cp:revision>781</cp:revision>
  <dcterms:created xsi:type="dcterms:W3CDTF">2017-01-02T10:35:00Z</dcterms:created>
  <dcterms:modified xsi:type="dcterms:W3CDTF">2024-06-18T08:50:56Z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7E11B4006B2F4CA4ACEA1D00D3ADB49A_13</vt:lpwstr>
  </property>
  <property fmtid="{D5CDD505-2E9C-101B-9397-08002B2CF9AE}" pid="3" name="KSOProductBuildVer">
    <vt:lpwstr>2052-12.1.0.16929</vt:lpwstr>
  </property>
</Properties>
</file>